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layout2.xml" ContentType="application/vnd.openxmlformats-officedocument.drawingml.diagramLayout+xml"/>
  <Override PartName="/ppt/diagrams/quickStyle2.xml" ContentType="application/vnd.openxmlformats-officedocument.drawingml.diagramStyle+xml"/>
  <Override PartName="/ppt/diagrams/quickStyle1.xml" ContentType="application/vnd.openxmlformats-officedocument.drawingml.diagramStyle+xml"/>
  <Override PartName="/ppt/charts/colors1.xml" ContentType="application/vnd.ms-office.chartcolorstyle+xml"/>
  <Override PartName="/ppt/diagrams/colors1.xml" ContentType="application/vnd.openxmlformats-officedocument.drawingml.diagramColors+xml"/>
  <Override PartName="/ppt/diagrams/layout3.xml" ContentType="application/vnd.openxmlformats-officedocument.drawingml.diagramLayout+xml"/>
  <Override PartName="/ppt/diagrams/colors2.xml" ContentType="application/vnd.openxmlformats-officedocument.drawingml.diagramColors+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layout1.xml" ContentType="application/vnd.openxmlformats-officedocument.drawingml.diagramLayout+xml"/>
  <Override PartName="/ppt/diagrams/drawing2.xml" ContentType="application/vnd.ms-office.drawingml.diagramDrawing+xml"/>
  <Override PartName="/ppt/charts/style1.xml" ContentType="application/vnd.ms-office.chartstyle+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256" r:id="rId3"/>
    <p:sldId id="266" r:id="rId4"/>
    <p:sldId id="257" r:id="rId5"/>
    <p:sldId id="258" r:id="rId6"/>
    <p:sldId id="259" r:id="rId7"/>
    <p:sldId id="260" r:id="rId8"/>
    <p:sldId id="280" r:id="rId9"/>
    <p:sldId id="278" r:id="rId10"/>
    <p:sldId id="264" r:id="rId11"/>
    <p:sldId id="281" r:id="rId12"/>
    <p:sldId id="284" r:id="rId13"/>
    <p:sldId id="289" r:id="rId14"/>
    <p:sldId id="290" r:id="rId15"/>
    <p:sldId id="285" r:id="rId16"/>
    <p:sldId id="287" r:id="rId17"/>
    <p:sldId id="291" r:id="rId18"/>
    <p:sldId id="288" r:id="rId19"/>
    <p:sldId id="292" r:id="rId20"/>
    <p:sldId id="293" r:id="rId21"/>
    <p:sldId id="294" r:id="rId22"/>
    <p:sldId id="378" r:id="rId23"/>
    <p:sldId id="261" r:id="rId24"/>
    <p:sldId id="379" r:id="rId25"/>
    <p:sldId id="380" r:id="rId26"/>
    <p:sldId id="381" r:id="rId27"/>
    <p:sldId id="265" r:id="rId28"/>
    <p:sldId id="269" r:id="rId29"/>
    <p:sldId id="2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1" autoAdjust="0"/>
    <p:restoredTop sz="94660"/>
  </p:normalViewPr>
  <p:slideViewPr>
    <p:cSldViewPr snapToGrid="0">
      <p:cViewPr varScale="1">
        <p:scale>
          <a:sx n="63" d="100"/>
          <a:sy n="63" d="100"/>
        </p:scale>
        <p:origin x="6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greenwich.council.local\GD\Finance\Corporate%20Finance%20Shared\Revs%20&amp;%20Bens\COVID%2019\Statistics\Benefits\ESS%20sta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'Monthly analysis'!$A$31</c:f>
              <c:strCache>
                <c:ptCount val="1"/>
                <c:pt idx="0">
                  <c:v>Total spend</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'Monthly analysis'!$B$30:$AH$30</c:f>
              <c:numCache>
                <c:formatCode>mmm\-yy</c:formatCode>
                <c:ptCount val="33"/>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numCache>
            </c:numRef>
          </c:cat>
          <c:val>
            <c:numRef>
              <c:f>'Monthly analysis'!$B$31:$AH$31</c:f>
              <c:numCache>
                <c:formatCode>"£"#,##0</c:formatCode>
                <c:ptCount val="33"/>
                <c:pt idx="0">
                  <c:v>35229.15</c:v>
                </c:pt>
                <c:pt idx="1">
                  <c:v>38225.870000000003</c:v>
                </c:pt>
                <c:pt idx="2">
                  <c:v>35445.440000000002</c:v>
                </c:pt>
                <c:pt idx="3">
                  <c:v>40064</c:v>
                </c:pt>
                <c:pt idx="4">
                  <c:v>24713.29</c:v>
                </c:pt>
                <c:pt idx="5">
                  <c:v>48910.19</c:v>
                </c:pt>
                <c:pt idx="6">
                  <c:v>35490</c:v>
                </c:pt>
                <c:pt idx="7">
                  <c:v>37840.5</c:v>
                </c:pt>
                <c:pt idx="8">
                  <c:v>40476</c:v>
                </c:pt>
                <c:pt idx="9">
                  <c:v>42641</c:v>
                </c:pt>
                <c:pt idx="10">
                  <c:v>49764</c:v>
                </c:pt>
                <c:pt idx="11">
                  <c:v>27089.5</c:v>
                </c:pt>
                <c:pt idx="12">
                  <c:v>58308</c:v>
                </c:pt>
                <c:pt idx="13">
                  <c:v>57282</c:v>
                </c:pt>
                <c:pt idx="14">
                  <c:v>58604</c:v>
                </c:pt>
                <c:pt idx="15">
                  <c:v>35597</c:v>
                </c:pt>
                <c:pt idx="16">
                  <c:v>58158</c:v>
                </c:pt>
                <c:pt idx="17">
                  <c:v>49260</c:v>
                </c:pt>
                <c:pt idx="18">
                  <c:v>45823</c:v>
                </c:pt>
                <c:pt idx="19">
                  <c:v>51810</c:v>
                </c:pt>
                <c:pt idx="20">
                  <c:v>35539</c:v>
                </c:pt>
                <c:pt idx="21">
                  <c:v>47482</c:v>
                </c:pt>
                <c:pt idx="22">
                  <c:v>47121</c:v>
                </c:pt>
                <c:pt idx="23">
                  <c:v>54346</c:v>
                </c:pt>
                <c:pt idx="24">
                  <c:v>79217</c:v>
                </c:pt>
                <c:pt idx="25">
                  <c:v>64996</c:v>
                </c:pt>
                <c:pt idx="26">
                  <c:v>74148</c:v>
                </c:pt>
                <c:pt idx="27" formatCode="_-&quot;£&quot;* #,##0_-;\-&quot;£&quot;* #,##0_-;_-&quot;£&quot;* &quot;-&quot;??_-;_-@_-">
                  <c:v>70790.97</c:v>
                </c:pt>
                <c:pt idx="28" formatCode="_-&quot;£&quot;* #,##0_-;\-&quot;£&quot;* #,##0_-;_-&quot;£&quot;* &quot;-&quot;??_-;_-@_-">
                  <c:v>81437</c:v>
                </c:pt>
                <c:pt idx="29" formatCode="General">
                  <c:v>63619.12999999999</c:v>
                </c:pt>
                <c:pt idx="30" formatCode="&quot;£&quot;#,##0.00">
                  <c:v>110080.57999999999</c:v>
                </c:pt>
                <c:pt idx="31" formatCode="General">
                  <c:v>71693.00999999998</c:v>
                </c:pt>
                <c:pt idx="32" formatCode="General">
                  <c:v>96178.09</c:v>
                </c:pt>
              </c:numCache>
            </c:numRef>
          </c:val>
          <c:extLst>
            <c:ext xmlns:c16="http://schemas.microsoft.com/office/drawing/2014/chart" uri="{C3380CC4-5D6E-409C-BE32-E72D297353CC}">
              <c16:uniqueId val="{00000000-DD0A-4D90-B550-93244AE10C29}"/>
            </c:ext>
          </c:extLst>
        </c:ser>
        <c:dLbls>
          <c:dLblPos val="outEnd"/>
          <c:showLegendKey val="0"/>
          <c:showVal val="1"/>
          <c:showCatName val="0"/>
          <c:showSerName val="0"/>
          <c:showPercent val="0"/>
          <c:showBubbleSize val="0"/>
        </c:dLbls>
        <c:gapWidth val="100"/>
        <c:overlap val="-24"/>
        <c:axId val="521075616"/>
        <c:axId val="521071352"/>
      </c:barChart>
      <c:dateAx>
        <c:axId val="521075616"/>
        <c:scaling>
          <c:orientation val="minMax"/>
        </c:scaling>
        <c:delete val="0"/>
        <c:axPos val="b"/>
        <c:numFmt formatCode="mmm\-yy"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21071352"/>
        <c:crosses val="autoZero"/>
        <c:auto val="1"/>
        <c:lblOffset val="100"/>
        <c:baseTimeUnit val="months"/>
      </c:dateAx>
      <c:valAx>
        <c:axId val="521071352"/>
        <c:scaling>
          <c:orientation val="minMax"/>
        </c:scaling>
        <c:delete val="0"/>
        <c:axPos val="l"/>
        <c:majorGridlines>
          <c:spPr>
            <a:ln w="9525" cap="flat" cmpd="sng" algn="ctr">
              <a:solidFill>
                <a:schemeClr val="tx2">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21075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BD843-C754-43D6-A52F-79AF0244485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27FC9954-2394-4C73-A7E4-0CD962B123C9}">
      <dgm:prSet phldrT="[Text]" custT="1"/>
      <dgm:spPr>
        <a:solidFill>
          <a:srgbClr val="941A7F"/>
        </a:solidFill>
      </dgm:spPr>
      <dgm:t>
        <a:bodyPr/>
        <a:lstStyle/>
        <a:p>
          <a:r>
            <a:rPr lang="en-GB" sz="1400" dirty="0">
              <a:solidFill>
                <a:schemeClr val="bg1"/>
              </a:solidFill>
              <a:latin typeface="HelveticaNeue-Light"/>
            </a:rPr>
            <a:t>budgeting pressure</a:t>
          </a:r>
          <a:endParaRPr lang="en-GB" sz="1400" dirty="0">
            <a:solidFill>
              <a:schemeClr val="bg1"/>
            </a:solidFill>
          </a:endParaRPr>
        </a:p>
      </dgm:t>
    </dgm:pt>
    <dgm:pt modelId="{224E7AAE-C30E-41D2-967D-81BDCBFEDBC9}" type="parTrans" cxnId="{14E81A8B-F86A-4CBD-A613-27FABFB84F03}">
      <dgm:prSet/>
      <dgm:spPr/>
      <dgm:t>
        <a:bodyPr/>
        <a:lstStyle/>
        <a:p>
          <a:endParaRPr lang="en-GB"/>
        </a:p>
      </dgm:t>
    </dgm:pt>
    <dgm:pt modelId="{61B7A8D2-3C48-43D6-A791-B83ABD368EBF}" type="sibTrans" cxnId="{14E81A8B-F86A-4CBD-A613-27FABFB84F03}">
      <dgm:prSet/>
      <dgm:spPr/>
      <dgm:t>
        <a:bodyPr/>
        <a:lstStyle/>
        <a:p>
          <a:endParaRPr lang="en-GB"/>
        </a:p>
      </dgm:t>
    </dgm:pt>
    <dgm:pt modelId="{5109FB6D-D6BA-4E30-8E7C-D0C4D35BA490}">
      <dgm:prSet/>
      <dgm:spPr>
        <a:solidFill>
          <a:srgbClr val="941A7F"/>
        </a:solidFill>
      </dgm:spPr>
      <dgm:t>
        <a:bodyPr/>
        <a:lstStyle/>
        <a:p>
          <a:r>
            <a:rPr lang="en-GB" dirty="0">
              <a:solidFill>
                <a:schemeClr val="bg1"/>
              </a:solidFill>
              <a:latin typeface="HelveticaNeue-Light"/>
            </a:rPr>
            <a:t>unexpected bill or expense</a:t>
          </a:r>
        </a:p>
      </dgm:t>
    </dgm:pt>
    <dgm:pt modelId="{A141D9A1-0E3D-4E4E-936E-DADAAA136F3F}" type="parTrans" cxnId="{5DF29E0D-C01A-4816-85EC-EACCDAB16F40}">
      <dgm:prSet/>
      <dgm:spPr/>
      <dgm:t>
        <a:bodyPr/>
        <a:lstStyle/>
        <a:p>
          <a:endParaRPr lang="en-GB"/>
        </a:p>
      </dgm:t>
    </dgm:pt>
    <dgm:pt modelId="{DFCAB4EB-DE07-41E0-81B5-1A3657C827AF}" type="sibTrans" cxnId="{5DF29E0D-C01A-4816-85EC-EACCDAB16F40}">
      <dgm:prSet/>
      <dgm:spPr/>
      <dgm:t>
        <a:bodyPr/>
        <a:lstStyle/>
        <a:p>
          <a:endParaRPr lang="en-GB"/>
        </a:p>
      </dgm:t>
    </dgm:pt>
    <dgm:pt modelId="{1476FAAD-D441-482D-B18B-54E1B4E164BA}">
      <dgm:prSet custT="1"/>
      <dgm:spPr>
        <a:solidFill>
          <a:srgbClr val="941A7F"/>
        </a:solidFill>
      </dgm:spPr>
      <dgm:t>
        <a:bodyPr/>
        <a:lstStyle/>
        <a:p>
          <a:r>
            <a:rPr lang="en-GB" sz="1600" dirty="0">
              <a:solidFill>
                <a:schemeClr val="bg1"/>
              </a:solidFill>
              <a:latin typeface="HelveticaNeue-Light"/>
            </a:rPr>
            <a:t>benefit sanctions</a:t>
          </a:r>
          <a:endParaRPr lang="en-GB" sz="1600" b="1" dirty="0">
            <a:solidFill>
              <a:schemeClr val="bg1"/>
            </a:solidFill>
          </a:endParaRPr>
        </a:p>
      </dgm:t>
    </dgm:pt>
    <dgm:pt modelId="{2CD4E97C-C781-4CF1-BA27-1DC6BCB67131}" type="parTrans" cxnId="{6B9AC203-736D-4622-AEE8-20E091393EE6}">
      <dgm:prSet/>
      <dgm:spPr/>
      <dgm:t>
        <a:bodyPr/>
        <a:lstStyle/>
        <a:p>
          <a:endParaRPr lang="en-GB"/>
        </a:p>
      </dgm:t>
    </dgm:pt>
    <dgm:pt modelId="{86DAECD4-698D-4248-9257-CC63E8711B4B}" type="sibTrans" cxnId="{6B9AC203-736D-4622-AEE8-20E091393EE6}">
      <dgm:prSet/>
      <dgm:spPr/>
      <dgm:t>
        <a:bodyPr/>
        <a:lstStyle/>
        <a:p>
          <a:endParaRPr lang="en-GB"/>
        </a:p>
      </dgm:t>
    </dgm:pt>
    <dgm:pt modelId="{F2C77B7B-F21B-47A1-85A2-D72984060626}">
      <dgm:prSet phldrT="[Text]" custT="1"/>
      <dgm:spPr/>
      <dgm:t>
        <a:bodyPr/>
        <a:lstStyle/>
        <a:p>
          <a:r>
            <a:rPr lang="en-GB" sz="2000" dirty="0">
              <a:solidFill>
                <a:srgbClr val="941A7F"/>
              </a:solidFill>
              <a:latin typeface="HelveticaNeue-Light"/>
            </a:rPr>
            <a:t>Now the most common reason for applying </a:t>
          </a:r>
          <a:endParaRPr lang="en-GB" sz="2000" dirty="0"/>
        </a:p>
      </dgm:t>
    </dgm:pt>
    <dgm:pt modelId="{9B1FF8D5-DF47-4021-80BF-D0990D8B0C82}" type="parTrans" cxnId="{F713A7ED-00BC-4511-BAEA-EF86E13E7039}">
      <dgm:prSet/>
      <dgm:spPr/>
      <dgm:t>
        <a:bodyPr/>
        <a:lstStyle/>
        <a:p>
          <a:endParaRPr lang="en-GB"/>
        </a:p>
      </dgm:t>
    </dgm:pt>
    <dgm:pt modelId="{FA5584B4-E524-4448-B273-847DE98A8F69}" type="sibTrans" cxnId="{F713A7ED-00BC-4511-BAEA-EF86E13E7039}">
      <dgm:prSet/>
      <dgm:spPr/>
      <dgm:t>
        <a:bodyPr/>
        <a:lstStyle/>
        <a:p>
          <a:endParaRPr lang="en-GB"/>
        </a:p>
      </dgm:t>
    </dgm:pt>
    <dgm:pt modelId="{1825F454-E951-4400-9EAE-6B99EEF73986}">
      <dgm:prSet phldrT="[Text]" custT="1"/>
      <dgm:spPr/>
      <dgm:t>
        <a:bodyPr/>
        <a:lstStyle/>
        <a:p>
          <a:r>
            <a:rPr lang="en-GB" sz="2000" dirty="0">
              <a:solidFill>
                <a:srgbClr val="941A7F"/>
              </a:solidFill>
            </a:rPr>
            <a:t>Increase by 3x since Oct 2021</a:t>
          </a:r>
        </a:p>
      </dgm:t>
    </dgm:pt>
    <dgm:pt modelId="{5C0AFB17-7C5C-4A99-8964-24993D82E211}" type="parTrans" cxnId="{5076C764-126A-4559-B31D-FFFD1F607DEE}">
      <dgm:prSet/>
      <dgm:spPr/>
      <dgm:t>
        <a:bodyPr/>
        <a:lstStyle/>
        <a:p>
          <a:endParaRPr lang="en-GB"/>
        </a:p>
      </dgm:t>
    </dgm:pt>
    <dgm:pt modelId="{57A3A479-3F63-4D59-8F96-5DAB1A2562D6}" type="sibTrans" cxnId="{5076C764-126A-4559-B31D-FFFD1F607DEE}">
      <dgm:prSet/>
      <dgm:spPr/>
      <dgm:t>
        <a:bodyPr/>
        <a:lstStyle/>
        <a:p>
          <a:endParaRPr lang="en-GB"/>
        </a:p>
      </dgm:t>
    </dgm:pt>
    <dgm:pt modelId="{5E82888A-502D-4CA6-BD10-3CCF5C7C9674}">
      <dgm:prSet custT="1"/>
      <dgm:spPr/>
      <dgm:t>
        <a:bodyPr/>
        <a:lstStyle/>
        <a:p>
          <a:r>
            <a:rPr lang="en-GB" sz="2000" dirty="0">
              <a:solidFill>
                <a:srgbClr val="941A7F"/>
              </a:solidFill>
              <a:latin typeface="HelveticaNeue-Light"/>
            </a:rPr>
            <a:t>Increase by 2x since Oct 2021</a:t>
          </a:r>
        </a:p>
      </dgm:t>
    </dgm:pt>
    <dgm:pt modelId="{A2E3C2DB-E04A-4D51-8AEA-106E5582614B}" type="parTrans" cxnId="{BDB17AB9-7C27-442F-9522-A1D6FD0367CE}">
      <dgm:prSet/>
      <dgm:spPr/>
      <dgm:t>
        <a:bodyPr/>
        <a:lstStyle/>
        <a:p>
          <a:endParaRPr lang="en-GB"/>
        </a:p>
      </dgm:t>
    </dgm:pt>
    <dgm:pt modelId="{6E355A8C-ED1B-4A54-B05B-3CDC44850F99}" type="sibTrans" cxnId="{BDB17AB9-7C27-442F-9522-A1D6FD0367CE}">
      <dgm:prSet/>
      <dgm:spPr/>
      <dgm:t>
        <a:bodyPr/>
        <a:lstStyle/>
        <a:p>
          <a:endParaRPr lang="en-GB"/>
        </a:p>
      </dgm:t>
    </dgm:pt>
    <dgm:pt modelId="{4B67C71A-CD8E-4503-ACB8-B2CACCEED406}">
      <dgm:prSet custT="1"/>
      <dgm:spPr/>
      <dgm:t>
        <a:bodyPr/>
        <a:lstStyle/>
        <a:p>
          <a:r>
            <a:rPr lang="en-GB" sz="1600" dirty="0">
              <a:solidFill>
                <a:srgbClr val="941A7F"/>
              </a:solidFill>
              <a:latin typeface="HelveticaNeue-Light"/>
            </a:rPr>
            <a:t>3x as many applications due to sanctions compared to 2019 – (although this is still lower than 2014)</a:t>
          </a:r>
          <a:endParaRPr lang="en-GB" sz="1600" b="1" dirty="0"/>
        </a:p>
      </dgm:t>
    </dgm:pt>
    <dgm:pt modelId="{B9906080-34FC-4A45-9A1F-FD8AE283B762}" type="parTrans" cxnId="{7808A7A7-F3EE-4EA7-A946-D693918819C2}">
      <dgm:prSet/>
      <dgm:spPr/>
      <dgm:t>
        <a:bodyPr/>
        <a:lstStyle/>
        <a:p>
          <a:endParaRPr lang="en-GB"/>
        </a:p>
      </dgm:t>
    </dgm:pt>
    <dgm:pt modelId="{2CCF16F0-F438-4E66-903B-596E6EC3D717}" type="sibTrans" cxnId="{7808A7A7-F3EE-4EA7-A946-D693918819C2}">
      <dgm:prSet/>
      <dgm:spPr/>
      <dgm:t>
        <a:bodyPr/>
        <a:lstStyle/>
        <a:p>
          <a:endParaRPr lang="en-GB"/>
        </a:p>
      </dgm:t>
    </dgm:pt>
    <dgm:pt modelId="{BA942082-75F3-4302-B5BB-0938B55B4464}" type="pres">
      <dgm:prSet presAssocID="{40CBD843-C754-43D6-A52F-79AF0244485B}" presName="Name0" presStyleCnt="0">
        <dgm:presLayoutVars>
          <dgm:chMax/>
          <dgm:chPref/>
          <dgm:dir/>
          <dgm:animLvl val="lvl"/>
        </dgm:presLayoutVars>
      </dgm:prSet>
      <dgm:spPr/>
    </dgm:pt>
    <dgm:pt modelId="{BB6E02D2-F356-47B7-A10A-BA576CA1D548}" type="pres">
      <dgm:prSet presAssocID="{27FC9954-2394-4C73-A7E4-0CD962B123C9}" presName="composite" presStyleCnt="0"/>
      <dgm:spPr/>
    </dgm:pt>
    <dgm:pt modelId="{3F288037-1192-4AE1-BFE8-9A218D90FB03}" type="pres">
      <dgm:prSet presAssocID="{27FC9954-2394-4C73-A7E4-0CD962B123C9}" presName="Parent1" presStyleLbl="node1" presStyleIdx="0" presStyleCnt="6">
        <dgm:presLayoutVars>
          <dgm:chMax val="1"/>
          <dgm:chPref val="1"/>
          <dgm:bulletEnabled val="1"/>
        </dgm:presLayoutVars>
      </dgm:prSet>
      <dgm:spPr/>
    </dgm:pt>
    <dgm:pt modelId="{0084E376-6157-4599-A4A8-527648786F27}" type="pres">
      <dgm:prSet presAssocID="{27FC9954-2394-4C73-A7E4-0CD962B123C9}" presName="Childtext1" presStyleLbl="revTx" presStyleIdx="0" presStyleCnt="3">
        <dgm:presLayoutVars>
          <dgm:chMax val="0"/>
          <dgm:chPref val="0"/>
          <dgm:bulletEnabled val="1"/>
        </dgm:presLayoutVars>
      </dgm:prSet>
      <dgm:spPr/>
    </dgm:pt>
    <dgm:pt modelId="{E33F2CD6-7B84-4BF9-B6E9-5EE7061E3E6F}" type="pres">
      <dgm:prSet presAssocID="{27FC9954-2394-4C73-A7E4-0CD962B123C9}" presName="BalanceSpacing" presStyleCnt="0"/>
      <dgm:spPr/>
    </dgm:pt>
    <dgm:pt modelId="{149A54B5-5027-4C66-9FBB-0A241C729ABA}" type="pres">
      <dgm:prSet presAssocID="{27FC9954-2394-4C73-A7E4-0CD962B123C9}" presName="BalanceSpacing1" presStyleCnt="0"/>
      <dgm:spPr/>
    </dgm:pt>
    <dgm:pt modelId="{DF5FB691-1A9C-4DA5-AB36-53A278744E4A}" type="pres">
      <dgm:prSet presAssocID="{61B7A8D2-3C48-43D6-A791-B83ABD368EBF}" presName="Accent1Text" presStyleLbl="node1" presStyleIdx="1" presStyleCnt="6"/>
      <dgm:spPr/>
    </dgm:pt>
    <dgm:pt modelId="{8A83E9F1-753B-45AA-B53B-760C7C131B25}" type="pres">
      <dgm:prSet presAssocID="{61B7A8D2-3C48-43D6-A791-B83ABD368EBF}" presName="spaceBetweenRectangles" presStyleCnt="0"/>
      <dgm:spPr/>
    </dgm:pt>
    <dgm:pt modelId="{F58C3A1A-809A-4859-8176-EFA6CB5934BB}" type="pres">
      <dgm:prSet presAssocID="{5109FB6D-D6BA-4E30-8E7C-D0C4D35BA490}" presName="composite" presStyleCnt="0"/>
      <dgm:spPr/>
    </dgm:pt>
    <dgm:pt modelId="{6056F4B4-941F-41A7-9E84-A5E9F1F01992}" type="pres">
      <dgm:prSet presAssocID="{5109FB6D-D6BA-4E30-8E7C-D0C4D35BA490}" presName="Parent1" presStyleLbl="node1" presStyleIdx="2" presStyleCnt="6">
        <dgm:presLayoutVars>
          <dgm:chMax val="1"/>
          <dgm:chPref val="1"/>
          <dgm:bulletEnabled val="1"/>
        </dgm:presLayoutVars>
      </dgm:prSet>
      <dgm:spPr/>
    </dgm:pt>
    <dgm:pt modelId="{AA6B9FAC-9B81-4259-A5C0-A4CB9678D09B}" type="pres">
      <dgm:prSet presAssocID="{5109FB6D-D6BA-4E30-8E7C-D0C4D35BA490}" presName="Childtext1" presStyleLbl="revTx" presStyleIdx="1" presStyleCnt="3">
        <dgm:presLayoutVars>
          <dgm:chMax val="0"/>
          <dgm:chPref val="0"/>
          <dgm:bulletEnabled val="1"/>
        </dgm:presLayoutVars>
      </dgm:prSet>
      <dgm:spPr/>
    </dgm:pt>
    <dgm:pt modelId="{BF9C7A7D-07BF-475B-83C1-35EA12B100F6}" type="pres">
      <dgm:prSet presAssocID="{5109FB6D-D6BA-4E30-8E7C-D0C4D35BA490}" presName="BalanceSpacing" presStyleCnt="0"/>
      <dgm:spPr/>
    </dgm:pt>
    <dgm:pt modelId="{6DB97D10-2CBA-41D4-8C03-B28A8E8892A6}" type="pres">
      <dgm:prSet presAssocID="{5109FB6D-D6BA-4E30-8E7C-D0C4D35BA490}" presName="BalanceSpacing1" presStyleCnt="0"/>
      <dgm:spPr/>
    </dgm:pt>
    <dgm:pt modelId="{BCCF31F0-CE23-466D-BB5D-FA6A6E2F338D}" type="pres">
      <dgm:prSet presAssocID="{DFCAB4EB-DE07-41E0-81B5-1A3657C827AF}" presName="Accent1Text" presStyleLbl="node1" presStyleIdx="3" presStyleCnt="6"/>
      <dgm:spPr/>
    </dgm:pt>
    <dgm:pt modelId="{F506FA5F-B390-4532-9E50-66014290B8C1}" type="pres">
      <dgm:prSet presAssocID="{DFCAB4EB-DE07-41E0-81B5-1A3657C827AF}" presName="spaceBetweenRectangles" presStyleCnt="0"/>
      <dgm:spPr/>
    </dgm:pt>
    <dgm:pt modelId="{3A37229A-8894-4F7F-B9D7-7D114943ADB8}" type="pres">
      <dgm:prSet presAssocID="{1476FAAD-D441-482D-B18B-54E1B4E164BA}" presName="composite" presStyleCnt="0"/>
      <dgm:spPr/>
    </dgm:pt>
    <dgm:pt modelId="{5F1ABCF0-80DA-40C9-8854-260F9672FD56}" type="pres">
      <dgm:prSet presAssocID="{1476FAAD-D441-482D-B18B-54E1B4E164BA}" presName="Parent1" presStyleLbl="node1" presStyleIdx="4" presStyleCnt="6">
        <dgm:presLayoutVars>
          <dgm:chMax val="1"/>
          <dgm:chPref val="1"/>
          <dgm:bulletEnabled val="1"/>
        </dgm:presLayoutVars>
      </dgm:prSet>
      <dgm:spPr/>
    </dgm:pt>
    <dgm:pt modelId="{1B1AE5A8-41CD-4B94-8786-E55718C69502}" type="pres">
      <dgm:prSet presAssocID="{1476FAAD-D441-482D-B18B-54E1B4E164BA}" presName="Childtext1" presStyleLbl="revTx" presStyleIdx="2" presStyleCnt="3">
        <dgm:presLayoutVars>
          <dgm:chMax val="0"/>
          <dgm:chPref val="0"/>
          <dgm:bulletEnabled val="1"/>
        </dgm:presLayoutVars>
      </dgm:prSet>
      <dgm:spPr/>
    </dgm:pt>
    <dgm:pt modelId="{EC3174BD-672D-4361-B92B-6B7669B1FC7C}" type="pres">
      <dgm:prSet presAssocID="{1476FAAD-D441-482D-B18B-54E1B4E164BA}" presName="BalanceSpacing" presStyleCnt="0"/>
      <dgm:spPr/>
    </dgm:pt>
    <dgm:pt modelId="{C090283B-B921-4C81-A14C-8912442CA05E}" type="pres">
      <dgm:prSet presAssocID="{1476FAAD-D441-482D-B18B-54E1B4E164BA}" presName="BalanceSpacing1" presStyleCnt="0"/>
      <dgm:spPr/>
    </dgm:pt>
    <dgm:pt modelId="{BFBA33A3-8020-4757-A8DC-B2A30F9ECF60}" type="pres">
      <dgm:prSet presAssocID="{86DAECD4-698D-4248-9257-CC63E8711B4B}" presName="Accent1Text" presStyleLbl="node1" presStyleIdx="5" presStyleCnt="6"/>
      <dgm:spPr/>
    </dgm:pt>
  </dgm:ptLst>
  <dgm:cxnLst>
    <dgm:cxn modelId="{6B9AC203-736D-4622-AEE8-20E091393EE6}" srcId="{40CBD843-C754-43D6-A52F-79AF0244485B}" destId="{1476FAAD-D441-482D-B18B-54E1B4E164BA}" srcOrd="2" destOrd="0" parTransId="{2CD4E97C-C781-4CF1-BA27-1DC6BCB67131}" sibTransId="{86DAECD4-698D-4248-9257-CC63E8711B4B}"/>
    <dgm:cxn modelId="{5DF29E0D-C01A-4816-85EC-EACCDAB16F40}" srcId="{40CBD843-C754-43D6-A52F-79AF0244485B}" destId="{5109FB6D-D6BA-4E30-8E7C-D0C4D35BA490}" srcOrd="1" destOrd="0" parTransId="{A141D9A1-0E3D-4E4E-936E-DADAAA136F3F}" sibTransId="{DFCAB4EB-DE07-41E0-81B5-1A3657C827AF}"/>
    <dgm:cxn modelId="{41B3980E-8FE7-413A-AA69-5ED211496598}" type="presOf" srcId="{1476FAAD-D441-482D-B18B-54E1B4E164BA}" destId="{5F1ABCF0-80DA-40C9-8854-260F9672FD56}" srcOrd="0" destOrd="0" presId="urn:microsoft.com/office/officeart/2008/layout/AlternatingHexagons"/>
    <dgm:cxn modelId="{9F4D7134-8C78-480E-980E-2091E0624FE4}" type="presOf" srcId="{DFCAB4EB-DE07-41E0-81B5-1A3657C827AF}" destId="{BCCF31F0-CE23-466D-BB5D-FA6A6E2F338D}" srcOrd="0" destOrd="0" presId="urn:microsoft.com/office/officeart/2008/layout/AlternatingHexagons"/>
    <dgm:cxn modelId="{A2885F3F-5DE1-46EF-9A07-7435D679C8AF}" type="presOf" srcId="{1825F454-E951-4400-9EAE-6B99EEF73986}" destId="{0084E376-6157-4599-A4A8-527648786F27}" srcOrd="0" destOrd="0" presId="urn:microsoft.com/office/officeart/2008/layout/AlternatingHexagons"/>
    <dgm:cxn modelId="{EC6A8460-8154-417C-847D-B713FE9553B7}" type="presOf" srcId="{5109FB6D-D6BA-4E30-8E7C-D0C4D35BA490}" destId="{6056F4B4-941F-41A7-9E84-A5E9F1F01992}" srcOrd="0" destOrd="0" presId="urn:microsoft.com/office/officeart/2008/layout/AlternatingHexagons"/>
    <dgm:cxn modelId="{5076C764-126A-4559-B31D-FFFD1F607DEE}" srcId="{27FC9954-2394-4C73-A7E4-0CD962B123C9}" destId="{1825F454-E951-4400-9EAE-6B99EEF73986}" srcOrd="0" destOrd="0" parTransId="{5C0AFB17-7C5C-4A99-8964-24993D82E211}" sibTransId="{57A3A479-3F63-4D59-8F96-5DAB1A2562D6}"/>
    <dgm:cxn modelId="{0E627F47-218A-4DCF-9CC6-EDDB627B7145}" type="presOf" srcId="{40CBD843-C754-43D6-A52F-79AF0244485B}" destId="{BA942082-75F3-4302-B5BB-0938B55B4464}" srcOrd="0" destOrd="0" presId="urn:microsoft.com/office/officeart/2008/layout/AlternatingHexagons"/>
    <dgm:cxn modelId="{DB469072-352E-4EE9-9054-176910006B43}" type="presOf" srcId="{F2C77B7B-F21B-47A1-85A2-D72984060626}" destId="{0084E376-6157-4599-A4A8-527648786F27}" srcOrd="0" destOrd="1" presId="urn:microsoft.com/office/officeart/2008/layout/AlternatingHexagons"/>
    <dgm:cxn modelId="{2494B772-694C-4DA8-B094-96A0F69132A6}" type="presOf" srcId="{5E82888A-502D-4CA6-BD10-3CCF5C7C9674}" destId="{AA6B9FAC-9B81-4259-A5C0-A4CB9678D09B}" srcOrd="0" destOrd="0" presId="urn:microsoft.com/office/officeart/2008/layout/AlternatingHexagons"/>
    <dgm:cxn modelId="{14E81A8B-F86A-4CBD-A613-27FABFB84F03}" srcId="{40CBD843-C754-43D6-A52F-79AF0244485B}" destId="{27FC9954-2394-4C73-A7E4-0CD962B123C9}" srcOrd="0" destOrd="0" parTransId="{224E7AAE-C30E-41D2-967D-81BDCBFEDBC9}" sibTransId="{61B7A8D2-3C48-43D6-A791-B83ABD368EBF}"/>
    <dgm:cxn modelId="{145BB399-DB25-4145-B6B0-D4DAB9AE33DB}" type="presOf" srcId="{86DAECD4-698D-4248-9257-CC63E8711B4B}" destId="{BFBA33A3-8020-4757-A8DC-B2A30F9ECF60}" srcOrd="0" destOrd="0" presId="urn:microsoft.com/office/officeart/2008/layout/AlternatingHexagons"/>
    <dgm:cxn modelId="{7808A7A7-F3EE-4EA7-A946-D693918819C2}" srcId="{1476FAAD-D441-482D-B18B-54E1B4E164BA}" destId="{4B67C71A-CD8E-4503-ACB8-B2CACCEED406}" srcOrd="0" destOrd="0" parTransId="{B9906080-34FC-4A45-9A1F-FD8AE283B762}" sibTransId="{2CCF16F0-F438-4E66-903B-596E6EC3D717}"/>
    <dgm:cxn modelId="{D7DA17B2-062D-40D7-857D-9DB23A8C1959}" type="presOf" srcId="{61B7A8D2-3C48-43D6-A791-B83ABD368EBF}" destId="{DF5FB691-1A9C-4DA5-AB36-53A278744E4A}" srcOrd="0" destOrd="0" presId="urn:microsoft.com/office/officeart/2008/layout/AlternatingHexagons"/>
    <dgm:cxn modelId="{BDB17AB9-7C27-442F-9522-A1D6FD0367CE}" srcId="{5109FB6D-D6BA-4E30-8E7C-D0C4D35BA490}" destId="{5E82888A-502D-4CA6-BD10-3CCF5C7C9674}" srcOrd="0" destOrd="0" parTransId="{A2E3C2DB-E04A-4D51-8AEA-106E5582614B}" sibTransId="{6E355A8C-ED1B-4A54-B05B-3CDC44850F99}"/>
    <dgm:cxn modelId="{8A19FACD-5158-481B-BA93-A1AC71A205FA}" type="presOf" srcId="{4B67C71A-CD8E-4503-ACB8-B2CACCEED406}" destId="{1B1AE5A8-41CD-4B94-8786-E55718C69502}" srcOrd="0" destOrd="0" presId="urn:microsoft.com/office/officeart/2008/layout/AlternatingHexagons"/>
    <dgm:cxn modelId="{F713A7ED-00BC-4511-BAEA-EF86E13E7039}" srcId="{27FC9954-2394-4C73-A7E4-0CD962B123C9}" destId="{F2C77B7B-F21B-47A1-85A2-D72984060626}" srcOrd="1" destOrd="0" parTransId="{9B1FF8D5-DF47-4021-80BF-D0990D8B0C82}" sibTransId="{FA5584B4-E524-4448-B273-847DE98A8F69}"/>
    <dgm:cxn modelId="{4A38BCF2-3091-4FBC-8EE4-24A55078A588}" type="presOf" srcId="{27FC9954-2394-4C73-A7E4-0CD962B123C9}" destId="{3F288037-1192-4AE1-BFE8-9A218D90FB03}" srcOrd="0" destOrd="0" presId="urn:microsoft.com/office/officeart/2008/layout/AlternatingHexagons"/>
    <dgm:cxn modelId="{E9E2BA80-F55B-40E8-A213-823D2457849A}" type="presParOf" srcId="{BA942082-75F3-4302-B5BB-0938B55B4464}" destId="{BB6E02D2-F356-47B7-A10A-BA576CA1D548}" srcOrd="0" destOrd="0" presId="urn:microsoft.com/office/officeart/2008/layout/AlternatingHexagons"/>
    <dgm:cxn modelId="{BF4719B2-847E-4A1C-8AE4-AFBCD938F3A2}" type="presParOf" srcId="{BB6E02D2-F356-47B7-A10A-BA576CA1D548}" destId="{3F288037-1192-4AE1-BFE8-9A218D90FB03}" srcOrd="0" destOrd="0" presId="urn:microsoft.com/office/officeart/2008/layout/AlternatingHexagons"/>
    <dgm:cxn modelId="{3F6172F8-C495-4200-B680-2334A5BDA265}" type="presParOf" srcId="{BB6E02D2-F356-47B7-A10A-BA576CA1D548}" destId="{0084E376-6157-4599-A4A8-527648786F27}" srcOrd="1" destOrd="0" presId="urn:microsoft.com/office/officeart/2008/layout/AlternatingHexagons"/>
    <dgm:cxn modelId="{AF6B73E7-9C16-49A0-97DF-5BAF9CA29306}" type="presParOf" srcId="{BB6E02D2-F356-47B7-A10A-BA576CA1D548}" destId="{E33F2CD6-7B84-4BF9-B6E9-5EE7061E3E6F}" srcOrd="2" destOrd="0" presId="urn:microsoft.com/office/officeart/2008/layout/AlternatingHexagons"/>
    <dgm:cxn modelId="{302AAD2C-6442-484C-B1A3-2A0175113A51}" type="presParOf" srcId="{BB6E02D2-F356-47B7-A10A-BA576CA1D548}" destId="{149A54B5-5027-4C66-9FBB-0A241C729ABA}" srcOrd="3" destOrd="0" presId="urn:microsoft.com/office/officeart/2008/layout/AlternatingHexagons"/>
    <dgm:cxn modelId="{DD83ADF9-5781-4AB9-B316-6BF463B87F30}" type="presParOf" srcId="{BB6E02D2-F356-47B7-A10A-BA576CA1D548}" destId="{DF5FB691-1A9C-4DA5-AB36-53A278744E4A}" srcOrd="4" destOrd="0" presId="urn:microsoft.com/office/officeart/2008/layout/AlternatingHexagons"/>
    <dgm:cxn modelId="{16B248B0-A8B2-44CF-8F4F-68910EEC5616}" type="presParOf" srcId="{BA942082-75F3-4302-B5BB-0938B55B4464}" destId="{8A83E9F1-753B-45AA-B53B-760C7C131B25}" srcOrd="1" destOrd="0" presId="urn:microsoft.com/office/officeart/2008/layout/AlternatingHexagons"/>
    <dgm:cxn modelId="{0D735819-5C01-4750-A655-C8C7F448942F}" type="presParOf" srcId="{BA942082-75F3-4302-B5BB-0938B55B4464}" destId="{F58C3A1A-809A-4859-8176-EFA6CB5934BB}" srcOrd="2" destOrd="0" presId="urn:microsoft.com/office/officeart/2008/layout/AlternatingHexagons"/>
    <dgm:cxn modelId="{7F0CE303-66FA-4394-8C65-E12187D74BEC}" type="presParOf" srcId="{F58C3A1A-809A-4859-8176-EFA6CB5934BB}" destId="{6056F4B4-941F-41A7-9E84-A5E9F1F01992}" srcOrd="0" destOrd="0" presId="urn:microsoft.com/office/officeart/2008/layout/AlternatingHexagons"/>
    <dgm:cxn modelId="{BFC03DD4-972F-4062-9BFD-63ACB6BE2FD1}" type="presParOf" srcId="{F58C3A1A-809A-4859-8176-EFA6CB5934BB}" destId="{AA6B9FAC-9B81-4259-A5C0-A4CB9678D09B}" srcOrd="1" destOrd="0" presId="urn:microsoft.com/office/officeart/2008/layout/AlternatingHexagons"/>
    <dgm:cxn modelId="{29CF863E-161B-4C27-9D17-175FBE73FC74}" type="presParOf" srcId="{F58C3A1A-809A-4859-8176-EFA6CB5934BB}" destId="{BF9C7A7D-07BF-475B-83C1-35EA12B100F6}" srcOrd="2" destOrd="0" presId="urn:microsoft.com/office/officeart/2008/layout/AlternatingHexagons"/>
    <dgm:cxn modelId="{9018CE7A-88F3-487B-8F04-269266ED520F}" type="presParOf" srcId="{F58C3A1A-809A-4859-8176-EFA6CB5934BB}" destId="{6DB97D10-2CBA-41D4-8C03-B28A8E8892A6}" srcOrd="3" destOrd="0" presId="urn:microsoft.com/office/officeart/2008/layout/AlternatingHexagons"/>
    <dgm:cxn modelId="{AB0A9DEF-B228-4145-8016-266CE132C837}" type="presParOf" srcId="{F58C3A1A-809A-4859-8176-EFA6CB5934BB}" destId="{BCCF31F0-CE23-466D-BB5D-FA6A6E2F338D}" srcOrd="4" destOrd="0" presId="urn:microsoft.com/office/officeart/2008/layout/AlternatingHexagons"/>
    <dgm:cxn modelId="{36627D30-3F68-4C17-99D0-BFCF7791F73C}" type="presParOf" srcId="{BA942082-75F3-4302-B5BB-0938B55B4464}" destId="{F506FA5F-B390-4532-9E50-66014290B8C1}" srcOrd="3" destOrd="0" presId="urn:microsoft.com/office/officeart/2008/layout/AlternatingHexagons"/>
    <dgm:cxn modelId="{12D8274E-1E39-4398-8EDF-40C9C313FC28}" type="presParOf" srcId="{BA942082-75F3-4302-B5BB-0938B55B4464}" destId="{3A37229A-8894-4F7F-B9D7-7D114943ADB8}" srcOrd="4" destOrd="0" presId="urn:microsoft.com/office/officeart/2008/layout/AlternatingHexagons"/>
    <dgm:cxn modelId="{D39C5E61-9540-4070-8FFD-00A87BD21D4D}" type="presParOf" srcId="{3A37229A-8894-4F7F-B9D7-7D114943ADB8}" destId="{5F1ABCF0-80DA-40C9-8854-260F9672FD56}" srcOrd="0" destOrd="0" presId="urn:microsoft.com/office/officeart/2008/layout/AlternatingHexagons"/>
    <dgm:cxn modelId="{73154789-3CE6-45C0-AB7B-BCFB277FA6CB}" type="presParOf" srcId="{3A37229A-8894-4F7F-B9D7-7D114943ADB8}" destId="{1B1AE5A8-41CD-4B94-8786-E55718C69502}" srcOrd="1" destOrd="0" presId="urn:microsoft.com/office/officeart/2008/layout/AlternatingHexagons"/>
    <dgm:cxn modelId="{F02A5D36-BA82-40DC-8EDF-24FDB282A447}" type="presParOf" srcId="{3A37229A-8894-4F7F-B9D7-7D114943ADB8}" destId="{EC3174BD-672D-4361-B92B-6B7669B1FC7C}" srcOrd="2" destOrd="0" presId="urn:microsoft.com/office/officeart/2008/layout/AlternatingHexagons"/>
    <dgm:cxn modelId="{A01A2E0F-9007-47EE-AC33-696E75537AD4}" type="presParOf" srcId="{3A37229A-8894-4F7F-B9D7-7D114943ADB8}" destId="{C090283B-B921-4C81-A14C-8912442CA05E}" srcOrd="3" destOrd="0" presId="urn:microsoft.com/office/officeart/2008/layout/AlternatingHexagons"/>
    <dgm:cxn modelId="{16F50382-71EB-4A28-9253-C5B472B8F3AD}" type="presParOf" srcId="{3A37229A-8894-4F7F-B9D7-7D114943ADB8}" destId="{BFBA33A3-8020-4757-A8DC-B2A30F9ECF6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59D421-66AB-482B-98D6-9262B225264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037934B2-BF6D-4236-A4E4-13C5DF886072}">
      <dgm:prSet phldrT="[Text]"/>
      <dgm:spPr/>
      <dgm:t>
        <a:bodyPr/>
        <a:lstStyle/>
        <a:p>
          <a:r>
            <a:rPr lang="en-GB" dirty="0"/>
            <a:t>Advice &amp; Policy Manager</a:t>
          </a:r>
        </a:p>
      </dgm:t>
    </dgm:pt>
    <dgm:pt modelId="{6BA3A514-6969-4859-AE84-8D08174A52CA}" type="parTrans" cxnId="{21616858-EB38-4D25-9F43-5E92EAC67F19}">
      <dgm:prSet/>
      <dgm:spPr/>
      <dgm:t>
        <a:bodyPr/>
        <a:lstStyle/>
        <a:p>
          <a:endParaRPr lang="en-GB"/>
        </a:p>
      </dgm:t>
    </dgm:pt>
    <dgm:pt modelId="{96427BE2-FD9A-43D1-9686-0B5F79728DF9}" type="sibTrans" cxnId="{21616858-EB38-4D25-9F43-5E92EAC67F19}">
      <dgm:prSet/>
      <dgm:spPr/>
      <dgm:t>
        <a:bodyPr/>
        <a:lstStyle/>
        <a:p>
          <a:endParaRPr lang="en-GB"/>
        </a:p>
      </dgm:t>
    </dgm:pt>
    <dgm:pt modelId="{6A2AFFEA-211E-4D09-AD5E-E9A272780FE7}">
      <dgm:prSet phldrT="[Text]"/>
      <dgm:spPr/>
      <dgm:t>
        <a:bodyPr/>
        <a:lstStyle/>
        <a:p>
          <a:r>
            <a:rPr lang="en-GB" dirty="0"/>
            <a:t>Welfare Rights Service</a:t>
          </a:r>
        </a:p>
      </dgm:t>
    </dgm:pt>
    <dgm:pt modelId="{0D39C1C0-67D9-48E6-8AB7-BB3CDACD439B}" type="parTrans" cxnId="{82AB1F58-E902-4A10-98DD-B2D9BE67FE88}">
      <dgm:prSet/>
      <dgm:spPr/>
      <dgm:t>
        <a:bodyPr/>
        <a:lstStyle/>
        <a:p>
          <a:endParaRPr lang="en-GB"/>
        </a:p>
      </dgm:t>
    </dgm:pt>
    <dgm:pt modelId="{F1760B63-9B74-4E05-93FE-83D42AD15CDC}" type="sibTrans" cxnId="{82AB1F58-E902-4A10-98DD-B2D9BE67FE88}">
      <dgm:prSet/>
      <dgm:spPr/>
      <dgm:t>
        <a:bodyPr/>
        <a:lstStyle/>
        <a:p>
          <a:endParaRPr lang="en-GB"/>
        </a:p>
      </dgm:t>
    </dgm:pt>
    <dgm:pt modelId="{03F5FB27-7182-45CD-8081-E74E60D1F1F5}">
      <dgm:prSet phldrT="[Text]"/>
      <dgm:spPr/>
      <dgm:t>
        <a:bodyPr/>
        <a:lstStyle/>
        <a:p>
          <a:r>
            <a:rPr lang="en-GB" dirty="0"/>
            <a:t>Universal Support Team</a:t>
          </a:r>
        </a:p>
      </dgm:t>
    </dgm:pt>
    <dgm:pt modelId="{64F567C5-06E7-4739-BB25-7D3EC9CD6757}" type="parTrans" cxnId="{D41FE29D-63C5-4E90-BDDB-E2BB9043C5AC}">
      <dgm:prSet/>
      <dgm:spPr/>
      <dgm:t>
        <a:bodyPr/>
        <a:lstStyle/>
        <a:p>
          <a:endParaRPr lang="en-GB"/>
        </a:p>
      </dgm:t>
    </dgm:pt>
    <dgm:pt modelId="{FE5E185A-71E6-479F-9482-9113334C0C2B}" type="sibTrans" cxnId="{D41FE29D-63C5-4E90-BDDB-E2BB9043C5AC}">
      <dgm:prSet/>
      <dgm:spPr/>
      <dgm:t>
        <a:bodyPr/>
        <a:lstStyle/>
        <a:p>
          <a:endParaRPr lang="en-GB"/>
        </a:p>
      </dgm:t>
    </dgm:pt>
    <dgm:pt modelId="{D97818E3-C0A2-4FD5-9B38-71739CDF290E}">
      <dgm:prSet phldrT="[Text]"/>
      <dgm:spPr/>
      <dgm:t>
        <a:bodyPr/>
        <a:lstStyle/>
        <a:p>
          <a:r>
            <a:rPr lang="en-GB" dirty="0"/>
            <a:t>Money Advice Service (temporary)</a:t>
          </a:r>
        </a:p>
      </dgm:t>
    </dgm:pt>
    <dgm:pt modelId="{BB6B0003-2CE1-47E8-84C9-D3E6BE5FCE74}" type="parTrans" cxnId="{87686B76-E0F2-44B1-9717-FA6277CAFEDB}">
      <dgm:prSet/>
      <dgm:spPr/>
      <dgm:t>
        <a:bodyPr/>
        <a:lstStyle/>
        <a:p>
          <a:endParaRPr lang="en-GB"/>
        </a:p>
      </dgm:t>
    </dgm:pt>
    <dgm:pt modelId="{CBA44844-EC29-4817-ADF0-D4B839236E35}" type="sibTrans" cxnId="{87686B76-E0F2-44B1-9717-FA6277CAFEDB}">
      <dgm:prSet/>
      <dgm:spPr/>
      <dgm:t>
        <a:bodyPr/>
        <a:lstStyle/>
        <a:p>
          <a:endParaRPr lang="en-GB"/>
        </a:p>
      </dgm:t>
    </dgm:pt>
    <dgm:pt modelId="{86E3C6E6-F090-4C8D-BBFD-FB1792BCDB31}">
      <dgm:prSet/>
      <dgm:spPr/>
      <dgm:t>
        <a:bodyPr/>
        <a:lstStyle/>
        <a:p>
          <a:r>
            <a:rPr lang="en-GB" dirty="0"/>
            <a:t>Emergency Support Scheme</a:t>
          </a:r>
        </a:p>
      </dgm:t>
    </dgm:pt>
    <dgm:pt modelId="{D57B9762-7E48-4E98-93CB-C2E73E5A8646}" type="parTrans" cxnId="{23F048D1-5A9C-4BB9-803E-F14D9412393E}">
      <dgm:prSet/>
      <dgm:spPr/>
      <dgm:t>
        <a:bodyPr/>
        <a:lstStyle/>
        <a:p>
          <a:endParaRPr lang="en-GB"/>
        </a:p>
      </dgm:t>
    </dgm:pt>
    <dgm:pt modelId="{392BCD09-967B-448B-AE0F-395B1A4C573B}" type="sibTrans" cxnId="{23F048D1-5A9C-4BB9-803E-F14D9412393E}">
      <dgm:prSet/>
      <dgm:spPr/>
      <dgm:t>
        <a:bodyPr/>
        <a:lstStyle/>
        <a:p>
          <a:endParaRPr lang="en-GB"/>
        </a:p>
      </dgm:t>
    </dgm:pt>
    <dgm:pt modelId="{6E8FA8F5-FB92-4666-B162-0FE80458353A}" type="pres">
      <dgm:prSet presAssocID="{B859D421-66AB-482B-98D6-9262B225264F}" presName="hierChild1" presStyleCnt="0">
        <dgm:presLayoutVars>
          <dgm:orgChart val="1"/>
          <dgm:chPref val="1"/>
          <dgm:dir/>
          <dgm:animOne val="branch"/>
          <dgm:animLvl val="lvl"/>
          <dgm:resizeHandles/>
        </dgm:presLayoutVars>
      </dgm:prSet>
      <dgm:spPr/>
    </dgm:pt>
    <dgm:pt modelId="{0FDC9C1A-4798-4655-A4DB-04AC01695CA2}" type="pres">
      <dgm:prSet presAssocID="{037934B2-BF6D-4236-A4E4-13C5DF886072}" presName="hierRoot1" presStyleCnt="0">
        <dgm:presLayoutVars>
          <dgm:hierBranch val="init"/>
        </dgm:presLayoutVars>
      </dgm:prSet>
      <dgm:spPr/>
    </dgm:pt>
    <dgm:pt modelId="{D2434ABC-B5A9-4E24-85E9-C15876EE5BEE}" type="pres">
      <dgm:prSet presAssocID="{037934B2-BF6D-4236-A4E4-13C5DF886072}" presName="rootComposite1" presStyleCnt="0"/>
      <dgm:spPr/>
    </dgm:pt>
    <dgm:pt modelId="{BA615A74-DC75-4581-9C7F-C62594CA0071}" type="pres">
      <dgm:prSet presAssocID="{037934B2-BF6D-4236-A4E4-13C5DF886072}" presName="rootText1" presStyleLbl="node0" presStyleIdx="0" presStyleCnt="1">
        <dgm:presLayoutVars>
          <dgm:chPref val="3"/>
        </dgm:presLayoutVars>
      </dgm:prSet>
      <dgm:spPr/>
    </dgm:pt>
    <dgm:pt modelId="{79FA882A-058F-472E-8C03-FA813926FEBB}" type="pres">
      <dgm:prSet presAssocID="{037934B2-BF6D-4236-A4E4-13C5DF886072}" presName="rootConnector1" presStyleLbl="node1" presStyleIdx="0" presStyleCnt="0"/>
      <dgm:spPr/>
    </dgm:pt>
    <dgm:pt modelId="{043A2721-7EA3-4B67-BA75-D29B1F3EA744}" type="pres">
      <dgm:prSet presAssocID="{037934B2-BF6D-4236-A4E4-13C5DF886072}" presName="hierChild2" presStyleCnt="0"/>
      <dgm:spPr/>
    </dgm:pt>
    <dgm:pt modelId="{60437F15-EA0C-45E9-8670-52F8BEFF389C}" type="pres">
      <dgm:prSet presAssocID="{0D39C1C0-67D9-48E6-8AB7-BB3CDACD439B}" presName="Name37" presStyleLbl="parChTrans1D2" presStyleIdx="0" presStyleCnt="4"/>
      <dgm:spPr/>
    </dgm:pt>
    <dgm:pt modelId="{6C1AB0F6-50A5-4F7D-9345-78A04BC83D3C}" type="pres">
      <dgm:prSet presAssocID="{6A2AFFEA-211E-4D09-AD5E-E9A272780FE7}" presName="hierRoot2" presStyleCnt="0">
        <dgm:presLayoutVars>
          <dgm:hierBranch val="init"/>
        </dgm:presLayoutVars>
      </dgm:prSet>
      <dgm:spPr/>
    </dgm:pt>
    <dgm:pt modelId="{F3723788-CFF5-4EB3-936E-FD3286C3C09B}" type="pres">
      <dgm:prSet presAssocID="{6A2AFFEA-211E-4D09-AD5E-E9A272780FE7}" presName="rootComposite" presStyleCnt="0"/>
      <dgm:spPr/>
    </dgm:pt>
    <dgm:pt modelId="{B18C2D47-A0EC-4CE9-B8E1-005EACBEFD62}" type="pres">
      <dgm:prSet presAssocID="{6A2AFFEA-211E-4D09-AD5E-E9A272780FE7}" presName="rootText" presStyleLbl="node2" presStyleIdx="0" presStyleCnt="4">
        <dgm:presLayoutVars>
          <dgm:chPref val="3"/>
        </dgm:presLayoutVars>
      </dgm:prSet>
      <dgm:spPr/>
    </dgm:pt>
    <dgm:pt modelId="{3CFC9406-3824-46F5-80B6-587DD32535B8}" type="pres">
      <dgm:prSet presAssocID="{6A2AFFEA-211E-4D09-AD5E-E9A272780FE7}" presName="rootConnector" presStyleLbl="node2" presStyleIdx="0" presStyleCnt="4"/>
      <dgm:spPr/>
    </dgm:pt>
    <dgm:pt modelId="{907475BC-19FD-45B1-8F61-60002EA39DB0}" type="pres">
      <dgm:prSet presAssocID="{6A2AFFEA-211E-4D09-AD5E-E9A272780FE7}" presName="hierChild4" presStyleCnt="0"/>
      <dgm:spPr/>
    </dgm:pt>
    <dgm:pt modelId="{08374967-30EF-48FE-A373-A7C2B9E218BE}" type="pres">
      <dgm:prSet presAssocID="{6A2AFFEA-211E-4D09-AD5E-E9A272780FE7}" presName="hierChild5" presStyleCnt="0"/>
      <dgm:spPr/>
    </dgm:pt>
    <dgm:pt modelId="{36D38AE5-18EF-4C14-820F-79DF93AA3368}" type="pres">
      <dgm:prSet presAssocID="{64F567C5-06E7-4739-BB25-7D3EC9CD6757}" presName="Name37" presStyleLbl="parChTrans1D2" presStyleIdx="1" presStyleCnt="4"/>
      <dgm:spPr/>
    </dgm:pt>
    <dgm:pt modelId="{72CAF27D-B8EE-4BBB-82F0-C2ED7F5954E6}" type="pres">
      <dgm:prSet presAssocID="{03F5FB27-7182-45CD-8081-E74E60D1F1F5}" presName="hierRoot2" presStyleCnt="0">
        <dgm:presLayoutVars>
          <dgm:hierBranch val="init"/>
        </dgm:presLayoutVars>
      </dgm:prSet>
      <dgm:spPr/>
    </dgm:pt>
    <dgm:pt modelId="{D4184E3F-D90B-4DF8-8047-21300D3658BB}" type="pres">
      <dgm:prSet presAssocID="{03F5FB27-7182-45CD-8081-E74E60D1F1F5}" presName="rootComposite" presStyleCnt="0"/>
      <dgm:spPr/>
    </dgm:pt>
    <dgm:pt modelId="{E44ABE51-1C81-43B9-BF99-40B047CB4CC7}" type="pres">
      <dgm:prSet presAssocID="{03F5FB27-7182-45CD-8081-E74E60D1F1F5}" presName="rootText" presStyleLbl="node2" presStyleIdx="1" presStyleCnt="4">
        <dgm:presLayoutVars>
          <dgm:chPref val="3"/>
        </dgm:presLayoutVars>
      </dgm:prSet>
      <dgm:spPr/>
    </dgm:pt>
    <dgm:pt modelId="{6A4BDC15-7D3C-4AD7-BBFC-EBFED3AAEAC4}" type="pres">
      <dgm:prSet presAssocID="{03F5FB27-7182-45CD-8081-E74E60D1F1F5}" presName="rootConnector" presStyleLbl="node2" presStyleIdx="1" presStyleCnt="4"/>
      <dgm:spPr/>
    </dgm:pt>
    <dgm:pt modelId="{DFCE5BA8-BAED-40BD-BCB7-18F406A8164D}" type="pres">
      <dgm:prSet presAssocID="{03F5FB27-7182-45CD-8081-E74E60D1F1F5}" presName="hierChild4" presStyleCnt="0"/>
      <dgm:spPr/>
    </dgm:pt>
    <dgm:pt modelId="{7352EFA3-6DC8-41E7-81DB-229AD9FFA8B0}" type="pres">
      <dgm:prSet presAssocID="{03F5FB27-7182-45CD-8081-E74E60D1F1F5}" presName="hierChild5" presStyleCnt="0"/>
      <dgm:spPr/>
    </dgm:pt>
    <dgm:pt modelId="{0369C95A-4BEC-4F9F-923B-45AA3052AD06}" type="pres">
      <dgm:prSet presAssocID="{BB6B0003-2CE1-47E8-84C9-D3E6BE5FCE74}" presName="Name37" presStyleLbl="parChTrans1D2" presStyleIdx="2" presStyleCnt="4"/>
      <dgm:spPr/>
    </dgm:pt>
    <dgm:pt modelId="{462923B6-89D7-4487-8FF7-B1EF18D3EB2D}" type="pres">
      <dgm:prSet presAssocID="{D97818E3-C0A2-4FD5-9B38-71739CDF290E}" presName="hierRoot2" presStyleCnt="0">
        <dgm:presLayoutVars>
          <dgm:hierBranch val="init"/>
        </dgm:presLayoutVars>
      </dgm:prSet>
      <dgm:spPr/>
    </dgm:pt>
    <dgm:pt modelId="{36CC0FCB-98E8-4388-B783-36990D914E34}" type="pres">
      <dgm:prSet presAssocID="{D97818E3-C0A2-4FD5-9B38-71739CDF290E}" presName="rootComposite" presStyleCnt="0"/>
      <dgm:spPr/>
    </dgm:pt>
    <dgm:pt modelId="{C84B3CDE-FEE6-498C-8325-A0557491E065}" type="pres">
      <dgm:prSet presAssocID="{D97818E3-C0A2-4FD5-9B38-71739CDF290E}" presName="rootText" presStyleLbl="node2" presStyleIdx="2" presStyleCnt="4">
        <dgm:presLayoutVars>
          <dgm:chPref val="3"/>
        </dgm:presLayoutVars>
      </dgm:prSet>
      <dgm:spPr/>
    </dgm:pt>
    <dgm:pt modelId="{C592E3B6-A470-466F-A7B2-7AA9293ACEC8}" type="pres">
      <dgm:prSet presAssocID="{D97818E3-C0A2-4FD5-9B38-71739CDF290E}" presName="rootConnector" presStyleLbl="node2" presStyleIdx="2" presStyleCnt="4"/>
      <dgm:spPr/>
    </dgm:pt>
    <dgm:pt modelId="{147AEC94-163F-4721-982C-0AD17D536E96}" type="pres">
      <dgm:prSet presAssocID="{D97818E3-C0A2-4FD5-9B38-71739CDF290E}" presName="hierChild4" presStyleCnt="0"/>
      <dgm:spPr/>
    </dgm:pt>
    <dgm:pt modelId="{87B0CC79-CCE1-41AF-AB0D-3CE6FDE4F42E}" type="pres">
      <dgm:prSet presAssocID="{D97818E3-C0A2-4FD5-9B38-71739CDF290E}" presName="hierChild5" presStyleCnt="0"/>
      <dgm:spPr/>
    </dgm:pt>
    <dgm:pt modelId="{F8B5A143-0F9E-4FBC-BA47-7471DDE8B6D6}" type="pres">
      <dgm:prSet presAssocID="{D57B9762-7E48-4E98-93CB-C2E73E5A8646}" presName="Name37" presStyleLbl="parChTrans1D2" presStyleIdx="3" presStyleCnt="4"/>
      <dgm:spPr/>
    </dgm:pt>
    <dgm:pt modelId="{59062703-C3F9-4424-84D1-2FBEC186FF1A}" type="pres">
      <dgm:prSet presAssocID="{86E3C6E6-F090-4C8D-BBFD-FB1792BCDB31}" presName="hierRoot2" presStyleCnt="0">
        <dgm:presLayoutVars>
          <dgm:hierBranch val="init"/>
        </dgm:presLayoutVars>
      </dgm:prSet>
      <dgm:spPr/>
    </dgm:pt>
    <dgm:pt modelId="{DF6CDBA4-3EFA-42FD-94FC-2980642484E3}" type="pres">
      <dgm:prSet presAssocID="{86E3C6E6-F090-4C8D-BBFD-FB1792BCDB31}" presName="rootComposite" presStyleCnt="0"/>
      <dgm:spPr/>
    </dgm:pt>
    <dgm:pt modelId="{5A73CC87-53EF-4BB6-A56B-67F1AFF6DE30}" type="pres">
      <dgm:prSet presAssocID="{86E3C6E6-F090-4C8D-BBFD-FB1792BCDB31}" presName="rootText" presStyleLbl="node2" presStyleIdx="3" presStyleCnt="4">
        <dgm:presLayoutVars>
          <dgm:chPref val="3"/>
        </dgm:presLayoutVars>
      </dgm:prSet>
      <dgm:spPr/>
    </dgm:pt>
    <dgm:pt modelId="{A780FF6D-52A6-41B0-BD53-198E9ED58260}" type="pres">
      <dgm:prSet presAssocID="{86E3C6E6-F090-4C8D-BBFD-FB1792BCDB31}" presName="rootConnector" presStyleLbl="node2" presStyleIdx="3" presStyleCnt="4"/>
      <dgm:spPr/>
    </dgm:pt>
    <dgm:pt modelId="{26F3317A-3167-4ED1-97F3-C5A82C5F66FD}" type="pres">
      <dgm:prSet presAssocID="{86E3C6E6-F090-4C8D-BBFD-FB1792BCDB31}" presName="hierChild4" presStyleCnt="0"/>
      <dgm:spPr/>
    </dgm:pt>
    <dgm:pt modelId="{93B66C3C-8120-4D94-AFCE-B223F4B06D4A}" type="pres">
      <dgm:prSet presAssocID="{86E3C6E6-F090-4C8D-BBFD-FB1792BCDB31}" presName="hierChild5" presStyleCnt="0"/>
      <dgm:spPr/>
    </dgm:pt>
    <dgm:pt modelId="{AF1B48E1-655C-48CC-A639-D43AD8504083}" type="pres">
      <dgm:prSet presAssocID="{037934B2-BF6D-4236-A4E4-13C5DF886072}" presName="hierChild3" presStyleCnt="0"/>
      <dgm:spPr/>
    </dgm:pt>
  </dgm:ptLst>
  <dgm:cxnLst>
    <dgm:cxn modelId="{2813F01E-74F4-42C4-861A-E2C80621321C}" type="presOf" srcId="{03F5FB27-7182-45CD-8081-E74E60D1F1F5}" destId="{6A4BDC15-7D3C-4AD7-BBFC-EBFED3AAEAC4}" srcOrd="1" destOrd="0" presId="urn:microsoft.com/office/officeart/2005/8/layout/orgChart1"/>
    <dgm:cxn modelId="{4AB9BC25-6F65-47BE-BC20-4E3FC648A528}" type="presOf" srcId="{D97818E3-C0A2-4FD5-9B38-71739CDF290E}" destId="{C84B3CDE-FEE6-498C-8325-A0557491E065}" srcOrd="0" destOrd="0" presId="urn:microsoft.com/office/officeart/2005/8/layout/orgChart1"/>
    <dgm:cxn modelId="{27FB9639-2BC7-4F02-B000-210E7B90E297}" type="presOf" srcId="{64F567C5-06E7-4739-BB25-7D3EC9CD6757}" destId="{36D38AE5-18EF-4C14-820F-79DF93AA3368}" srcOrd="0" destOrd="0" presId="urn:microsoft.com/office/officeart/2005/8/layout/orgChart1"/>
    <dgm:cxn modelId="{139A483F-E9FC-48B1-8117-501ABB2954C0}" type="presOf" srcId="{86E3C6E6-F090-4C8D-BBFD-FB1792BCDB31}" destId="{5A73CC87-53EF-4BB6-A56B-67F1AFF6DE30}" srcOrd="0" destOrd="0" presId="urn:microsoft.com/office/officeart/2005/8/layout/orgChart1"/>
    <dgm:cxn modelId="{04201943-4B5E-4971-8AAC-4E72366500B6}" type="presOf" srcId="{6A2AFFEA-211E-4D09-AD5E-E9A272780FE7}" destId="{B18C2D47-A0EC-4CE9-B8E1-005EACBEFD62}" srcOrd="0" destOrd="0" presId="urn:microsoft.com/office/officeart/2005/8/layout/orgChart1"/>
    <dgm:cxn modelId="{0C38E973-E2EC-4D54-9CB4-485E2B8A9964}" type="presOf" srcId="{03F5FB27-7182-45CD-8081-E74E60D1F1F5}" destId="{E44ABE51-1C81-43B9-BF99-40B047CB4CC7}" srcOrd="0" destOrd="0" presId="urn:microsoft.com/office/officeart/2005/8/layout/orgChart1"/>
    <dgm:cxn modelId="{87686B76-E0F2-44B1-9717-FA6277CAFEDB}" srcId="{037934B2-BF6D-4236-A4E4-13C5DF886072}" destId="{D97818E3-C0A2-4FD5-9B38-71739CDF290E}" srcOrd="2" destOrd="0" parTransId="{BB6B0003-2CE1-47E8-84C9-D3E6BE5FCE74}" sibTransId="{CBA44844-EC29-4817-ADF0-D4B839236E35}"/>
    <dgm:cxn modelId="{05BEB056-D697-4C3E-924A-A59928C9AE50}" type="presOf" srcId="{B859D421-66AB-482B-98D6-9262B225264F}" destId="{6E8FA8F5-FB92-4666-B162-0FE80458353A}" srcOrd="0" destOrd="0" presId="urn:microsoft.com/office/officeart/2005/8/layout/orgChart1"/>
    <dgm:cxn modelId="{82AB1F58-E902-4A10-98DD-B2D9BE67FE88}" srcId="{037934B2-BF6D-4236-A4E4-13C5DF886072}" destId="{6A2AFFEA-211E-4D09-AD5E-E9A272780FE7}" srcOrd="0" destOrd="0" parTransId="{0D39C1C0-67D9-48E6-8AB7-BB3CDACD439B}" sibTransId="{F1760B63-9B74-4E05-93FE-83D42AD15CDC}"/>
    <dgm:cxn modelId="{21616858-EB38-4D25-9F43-5E92EAC67F19}" srcId="{B859D421-66AB-482B-98D6-9262B225264F}" destId="{037934B2-BF6D-4236-A4E4-13C5DF886072}" srcOrd="0" destOrd="0" parTransId="{6BA3A514-6969-4859-AE84-8D08174A52CA}" sibTransId="{96427BE2-FD9A-43D1-9686-0B5F79728DF9}"/>
    <dgm:cxn modelId="{E71BBD8A-2609-4862-9D85-B57AC194B859}" type="presOf" srcId="{6A2AFFEA-211E-4D09-AD5E-E9A272780FE7}" destId="{3CFC9406-3824-46F5-80B6-587DD32535B8}" srcOrd="1" destOrd="0" presId="urn:microsoft.com/office/officeart/2005/8/layout/orgChart1"/>
    <dgm:cxn modelId="{DD8AE68A-AC9C-416B-8051-30CDEDF2D51E}" type="presOf" srcId="{D97818E3-C0A2-4FD5-9B38-71739CDF290E}" destId="{C592E3B6-A470-466F-A7B2-7AA9293ACEC8}" srcOrd="1" destOrd="0" presId="urn:microsoft.com/office/officeart/2005/8/layout/orgChart1"/>
    <dgm:cxn modelId="{E3C97C98-D67B-42EB-ADD6-8C04C1303961}" type="presOf" srcId="{D57B9762-7E48-4E98-93CB-C2E73E5A8646}" destId="{F8B5A143-0F9E-4FBC-BA47-7471DDE8B6D6}" srcOrd="0" destOrd="0" presId="urn:microsoft.com/office/officeart/2005/8/layout/orgChart1"/>
    <dgm:cxn modelId="{D41FE29D-63C5-4E90-BDDB-E2BB9043C5AC}" srcId="{037934B2-BF6D-4236-A4E4-13C5DF886072}" destId="{03F5FB27-7182-45CD-8081-E74E60D1F1F5}" srcOrd="1" destOrd="0" parTransId="{64F567C5-06E7-4739-BB25-7D3EC9CD6757}" sibTransId="{FE5E185A-71E6-479F-9482-9113334C0C2B}"/>
    <dgm:cxn modelId="{9FFB5CAD-D083-4190-9AA6-75F993CC1E9E}" type="presOf" srcId="{86E3C6E6-F090-4C8D-BBFD-FB1792BCDB31}" destId="{A780FF6D-52A6-41B0-BD53-198E9ED58260}" srcOrd="1" destOrd="0" presId="urn:microsoft.com/office/officeart/2005/8/layout/orgChart1"/>
    <dgm:cxn modelId="{CEBA76C3-68D6-4579-A1E7-BBBE5B1BE0B7}" type="presOf" srcId="{037934B2-BF6D-4236-A4E4-13C5DF886072}" destId="{BA615A74-DC75-4581-9C7F-C62594CA0071}" srcOrd="0" destOrd="0" presId="urn:microsoft.com/office/officeart/2005/8/layout/orgChart1"/>
    <dgm:cxn modelId="{41B094CA-C8FA-4D7C-AF0B-878E9C7DA33D}" type="presOf" srcId="{0D39C1C0-67D9-48E6-8AB7-BB3CDACD439B}" destId="{60437F15-EA0C-45E9-8670-52F8BEFF389C}" srcOrd="0" destOrd="0" presId="urn:microsoft.com/office/officeart/2005/8/layout/orgChart1"/>
    <dgm:cxn modelId="{DF3274CF-66D4-41A2-8382-F0117B2C969F}" type="presOf" srcId="{BB6B0003-2CE1-47E8-84C9-D3E6BE5FCE74}" destId="{0369C95A-4BEC-4F9F-923B-45AA3052AD06}" srcOrd="0" destOrd="0" presId="urn:microsoft.com/office/officeart/2005/8/layout/orgChart1"/>
    <dgm:cxn modelId="{23F048D1-5A9C-4BB9-803E-F14D9412393E}" srcId="{037934B2-BF6D-4236-A4E4-13C5DF886072}" destId="{86E3C6E6-F090-4C8D-BBFD-FB1792BCDB31}" srcOrd="3" destOrd="0" parTransId="{D57B9762-7E48-4E98-93CB-C2E73E5A8646}" sibTransId="{392BCD09-967B-448B-AE0F-395B1A4C573B}"/>
    <dgm:cxn modelId="{046B6AF6-925C-4A1C-9796-44DFCD4DE91E}" type="presOf" srcId="{037934B2-BF6D-4236-A4E4-13C5DF886072}" destId="{79FA882A-058F-472E-8C03-FA813926FEBB}" srcOrd="1" destOrd="0" presId="urn:microsoft.com/office/officeart/2005/8/layout/orgChart1"/>
    <dgm:cxn modelId="{639BEC74-D7C2-4475-A3FF-A5CE437F1D90}" type="presParOf" srcId="{6E8FA8F5-FB92-4666-B162-0FE80458353A}" destId="{0FDC9C1A-4798-4655-A4DB-04AC01695CA2}" srcOrd="0" destOrd="0" presId="urn:microsoft.com/office/officeart/2005/8/layout/orgChart1"/>
    <dgm:cxn modelId="{223EF67F-B179-45CB-BA65-090CAFEF40AC}" type="presParOf" srcId="{0FDC9C1A-4798-4655-A4DB-04AC01695CA2}" destId="{D2434ABC-B5A9-4E24-85E9-C15876EE5BEE}" srcOrd="0" destOrd="0" presId="urn:microsoft.com/office/officeart/2005/8/layout/orgChart1"/>
    <dgm:cxn modelId="{B42799D9-4027-45B8-895F-16848FB22A02}" type="presParOf" srcId="{D2434ABC-B5A9-4E24-85E9-C15876EE5BEE}" destId="{BA615A74-DC75-4581-9C7F-C62594CA0071}" srcOrd="0" destOrd="0" presId="urn:microsoft.com/office/officeart/2005/8/layout/orgChart1"/>
    <dgm:cxn modelId="{B7C661DC-6163-4064-B273-9FDB7E4FF58B}" type="presParOf" srcId="{D2434ABC-B5A9-4E24-85E9-C15876EE5BEE}" destId="{79FA882A-058F-472E-8C03-FA813926FEBB}" srcOrd="1" destOrd="0" presId="urn:microsoft.com/office/officeart/2005/8/layout/orgChart1"/>
    <dgm:cxn modelId="{8B23AB9B-DDF2-4839-BC58-281B5D8F4E1B}" type="presParOf" srcId="{0FDC9C1A-4798-4655-A4DB-04AC01695CA2}" destId="{043A2721-7EA3-4B67-BA75-D29B1F3EA744}" srcOrd="1" destOrd="0" presId="urn:microsoft.com/office/officeart/2005/8/layout/orgChart1"/>
    <dgm:cxn modelId="{52B297C3-8B42-4A1D-949D-B85AAC2634E7}" type="presParOf" srcId="{043A2721-7EA3-4B67-BA75-D29B1F3EA744}" destId="{60437F15-EA0C-45E9-8670-52F8BEFF389C}" srcOrd="0" destOrd="0" presId="urn:microsoft.com/office/officeart/2005/8/layout/orgChart1"/>
    <dgm:cxn modelId="{8DDAF3E7-AC68-4C9D-90C8-0415766A90ED}" type="presParOf" srcId="{043A2721-7EA3-4B67-BA75-D29B1F3EA744}" destId="{6C1AB0F6-50A5-4F7D-9345-78A04BC83D3C}" srcOrd="1" destOrd="0" presId="urn:microsoft.com/office/officeart/2005/8/layout/orgChart1"/>
    <dgm:cxn modelId="{B33A0FB9-1026-45EA-8C3F-F7C41EBB0A2A}" type="presParOf" srcId="{6C1AB0F6-50A5-4F7D-9345-78A04BC83D3C}" destId="{F3723788-CFF5-4EB3-936E-FD3286C3C09B}" srcOrd="0" destOrd="0" presId="urn:microsoft.com/office/officeart/2005/8/layout/orgChart1"/>
    <dgm:cxn modelId="{795F06DB-CDE1-4BEE-AB10-302F4F621EB9}" type="presParOf" srcId="{F3723788-CFF5-4EB3-936E-FD3286C3C09B}" destId="{B18C2D47-A0EC-4CE9-B8E1-005EACBEFD62}" srcOrd="0" destOrd="0" presId="urn:microsoft.com/office/officeart/2005/8/layout/orgChart1"/>
    <dgm:cxn modelId="{041C3F9F-B358-4C6A-8318-CBB457AE5090}" type="presParOf" srcId="{F3723788-CFF5-4EB3-936E-FD3286C3C09B}" destId="{3CFC9406-3824-46F5-80B6-587DD32535B8}" srcOrd="1" destOrd="0" presId="urn:microsoft.com/office/officeart/2005/8/layout/orgChart1"/>
    <dgm:cxn modelId="{6ACB5117-F162-4B27-ADE3-BFDED0C8771D}" type="presParOf" srcId="{6C1AB0F6-50A5-4F7D-9345-78A04BC83D3C}" destId="{907475BC-19FD-45B1-8F61-60002EA39DB0}" srcOrd="1" destOrd="0" presId="urn:microsoft.com/office/officeart/2005/8/layout/orgChart1"/>
    <dgm:cxn modelId="{8CC07474-F3AA-4571-8D41-616F8618FC84}" type="presParOf" srcId="{6C1AB0F6-50A5-4F7D-9345-78A04BC83D3C}" destId="{08374967-30EF-48FE-A373-A7C2B9E218BE}" srcOrd="2" destOrd="0" presId="urn:microsoft.com/office/officeart/2005/8/layout/orgChart1"/>
    <dgm:cxn modelId="{DFD5744F-7791-430C-839D-C6E76782F5A0}" type="presParOf" srcId="{043A2721-7EA3-4B67-BA75-D29B1F3EA744}" destId="{36D38AE5-18EF-4C14-820F-79DF93AA3368}" srcOrd="2" destOrd="0" presId="urn:microsoft.com/office/officeart/2005/8/layout/orgChart1"/>
    <dgm:cxn modelId="{FF647DFC-9B79-4B0E-B87D-7C4984FFB426}" type="presParOf" srcId="{043A2721-7EA3-4B67-BA75-D29B1F3EA744}" destId="{72CAF27D-B8EE-4BBB-82F0-C2ED7F5954E6}" srcOrd="3" destOrd="0" presId="urn:microsoft.com/office/officeart/2005/8/layout/orgChart1"/>
    <dgm:cxn modelId="{120577B5-59F9-4213-9976-08BE08C823C0}" type="presParOf" srcId="{72CAF27D-B8EE-4BBB-82F0-C2ED7F5954E6}" destId="{D4184E3F-D90B-4DF8-8047-21300D3658BB}" srcOrd="0" destOrd="0" presId="urn:microsoft.com/office/officeart/2005/8/layout/orgChart1"/>
    <dgm:cxn modelId="{6F84C144-8DE9-4C0F-8FE0-3121AE85AC82}" type="presParOf" srcId="{D4184E3F-D90B-4DF8-8047-21300D3658BB}" destId="{E44ABE51-1C81-43B9-BF99-40B047CB4CC7}" srcOrd="0" destOrd="0" presId="urn:microsoft.com/office/officeart/2005/8/layout/orgChart1"/>
    <dgm:cxn modelId="{518A2AEA-3A6A-47B2-B94C-6BD09A6BCCAD}" type="presParOf" srcId="{D4184E3F-D90B-4DF8-8047-21300D3658BB}" destId="{6A4BDC15-7D3C-4AD7-BBFC-EBFED3AAEAC4}" srcOrd="1" destOrd="0" presId="urn:microsoft.com/office/officeart/2005/8/layout/orgChart1"/>
    <dgm:cxn modelId="{14D9BE57-D848-4E2E-8308-46A13C61EC55}" type="presParOf" srcId="{72CAF27D-B8EE-4BBB-82F0-C2ED7F5954E6}" destId="{DFCE5BA8-BAED-40BD-BCB7-18F406A8164D}" srcOrd="1" destOrd="0" presId="urn:microsoft.com/office/officeart/2005/8/layout/orgChart1"/>
    <dgm:cxn modelId="{DF5B5EEB-EFE6-49AE-87FA-818BBDEAEE8B}" type="presParOf" srcId="{72CAF27D-B8EE-4BBB-82F0-C2ED7F5954E6}" destId="{7352EFA3-6DC8-41E7-81DB-229AD9FFA8B0}" srcOrd="2" destOrd="0" presId="urn:microsoft.com/office/officeart/2005/8/layout/orgChart1"/>
    <dgm:cxn modelId="{45662545-D1DE-4AD1-85DA-6F61473D1D32}" type="presParOf" srcId="{043A2721-7EA3-4B67-BA75-D29B1F3EA744}" destId="{0369C95A-4BEC-4F9F-923B-45AA3052AD06}" srcOrd="4" destOrd="0" presId="urn:microsoft.com/office/officeart/2005/8/layout/orgChart1"/>
    <dgm:cxn modelId="{666778F9-D59A-4630-AD80-E75D0796C52A}" type="presParOf" srcId="{043A2721-7EA3-4B67-BA75-D29B1F3EA744}" destId="{462923B6-89D7-4487-8FF7-B1EF18D3EB2D}" srcOrd="5" destOrd="0" presId="urn:microsoft.com/office/officeart/2005/8/layout/orgChart1"/>
    <dgm:cxn modelId="{83CDC62B-7E1B-4060-8726-D0791FB06E71}" type="presParOf" srcId="{462923B6-89D7-4487-8FF7-B1EF18D3EB2D}" destId="{36CC0FCB-98E8-4388-B783-36990D914E34}" srcOrd="0" destOrd="0" presId="urn:microsoft.com/office/officeart/2005/8/layout/orgChart1"/>
    <dgm:cxn modelId="{D62C61AF-7567-4164-868F-FE3AAECE8FA3}" type="presParOf" srcId="{36CC0FCB-98E8-4388-B783-36990D914E34}" destId="{C84B3CDE-FEE6-498C-8325-A0557491E065}" srcOrd="0" destOrd="0" presId="urn:microsoft.com/office/officeart/2005/8/layout/orgChart1"/>
    <dgm:cxn modelId="{FB68D649-729F-4551-9B65-7EDF49B04FE5}" type="presParOf" srcId="{36CC0FCB-98E8-4388-B783-36990D914E34}" destId="{C592E3B6-A470-466F-A7B2-7AA9293ACEC8}" srcOrd="1" destOrd="0" presId="urn:microsoft.com/office/officeart/2005/8/layout/orgChart1"/>
    <dgm:cxn modelId="{BA71EC2C-DA61-4C09-A9A4-971EB03FB278}" type="presParOf" srcId="{462923B6-89D7-4487-8FF7-B1EF18D3EB2D}" destId="{147AEC94-163F-4721-982C-0AD17D536E96}" srcOrd="1" destOrd="0" presId="urn:microsoft.com/office/officeart/2005/8/layout/orgChart1"/>
    <dgm:cxn modelId="{1E7E66BC-8B40-4C2F-A698-DDF98B3528F6}" type="presParOf" srcId="{462923B6-89D7-4487-8FF7-B1EF18D3EB2D}" destId="{87B0CC79-CCE1-41AF-AB0D-3CE6FDE4F42E}" srcOrd="2" destOrd="0" presId="urn:microsoft.com/office/officeart/2005/8/layout/orgChart1"/>
    <dgm:cxn modelId="{40408749-6E2D-4CC8-A3CF-C66A5D516505}" type="presParOf" srcId="{043A2721-7EA3-4B67-BA75-D29B1F3EA744}" destId="{F8B5A143-0F9E-4FBC-BA47-7471DDE8B6D6}" srcOrd="6" destOrd="0" presId="urn:microsoft.com/office/officeart/2005/8/layout/orgChart1"/>
    <dgm:cxn modelId="{A54D4F53-3930-4F2C-81FA-220FF1334D54}" type="presParOf" srcId="{043A2721-7EA3-4B67-BA75-D29B1F3EA744}" destId="{59062703-C3F9-4424-84D1-2FBEC186FF1A}" srcOrd="7" destOrd="0" presId="urn:microsoft.com/office/officeart/2005/8/layout/orgChart1"/>
    <dgm:cxn modelId="{04CFDABC-A27B-4488-82AA-14EB8FD5889C}" type="presParOf" srcId="{59062703-C3F9-4424-84D1-2FBEC186FF1A}" destId="{DF6CDBA4-3EFA-42FD-94FC-2980642484E3}" srcOrd="0" destOrd="0" presId="urn:microsoft.com/office/officeart/2005/8/layout/orgChart1"/>
    <dgm:cxn modelId="{BACEB44F-A859-4EA9-9DEF-B22798F57E80}" type="presParOf" srcId="{DF6CDBA4-3EFA-42FD-94FC-2980642484E3}" destId="{5A73CC87-53EF-4BB6-A56B-67F1AFF6DE30}" srcOrd="0" destOrd="0" presId="urn:microsoft.com/office/officeart/2005/8/layout/orgChart1"/>
    <dgm:cxn modelId="{038BA553-2F2F-4B09-8BE8-B342334FA14E}" type="presParOf" srcId="{DF6CDBA4-3EFA-42FD-94FC-2980642484E3}" destId="{A780FF6D-52A6-41B0-BD53-198E9ED58260}" srcOrd="1" destOrd="0" presId="urn:microsoft.com/office/officeart/2005/8/layout/orgChart1"/>
    <dgm:cxn modelId="{8984973A-AB62-4CE0-9032-B3EDFA6BEC5F}" type="presParOf" srcId="{59062703-C3F9-4424-84D1-2FBEC186FF1A}" destId="{26F3317A-3167-4ED1-97F3-C5A82C5F66FD}" srcOrd="1" destOrd="0" presId="urn:microsoft.com/office/officeart/2005/8/layout/orgChart1"/>
    <dgm:cxn modelId="{B42471F5-5DA2-4875-8905-39B56AC9E7D2}" type="presParOf" srcId="{59062703-C3F9-4424-84D1-2FBEC186FF1A}" destId="{93B66C3C-8120-4D94-AFCE-B223F4B06D4A}" srcOrd="2" destOrd="0" presId="urn:microsoft.com/office/officeart/2005/8/layout/orgChart1"/>
    <dgm:cxn modelId="{FE418408-A942-476C-AA96-229F93AEE7A4}" type="presParOf" srcId="{0FDC9C1A-4798-4655-A4DB-04AC01695CA2}" destId="{AF1B48E1-655C-48CC-A639-D43AD850408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B7D919-3FE3-49BA-8656-21EC409A8866}" type="doc">
      <dgm:prSet loTypeId="urn:microsoft.com/office/officeart/2005/8/layout/venn1" loCatId="relationship" qsTypeId="urn:microsoft.com/office/officeart/2005/8/quickstyle/simple1" qsCatId="simple" csTypeId="urn:microsoft.com/office/officeart/2005/8/colors/colorful1" csCatId="colorful" phldr="1"/>
      <dgm:spPr/>
    </dgm:pt>
    <dgm:pt modelId="{53C766BD-1803-4B0C-B52F-2462B23FFD88}">
      <dgm:prSet phldrT="[Text]"/>
      <dgm:spPr/>
      <dgm:t>
        <a:bodyPr/>
        <a:lstStyle/>
        <a:p>
          <a:r>
            <a:rPr lang="en-GB" dirty="0"/>
            <a:t>Money Advice</a:t>
          </a:r>
        </a:p>
      </dgm:t>
    </dgm:pt>
    <dgm:pt modelId="{E70DC187-AA66-445C-90CC-3CDB8539ACE4}" type="parTrans" cxnId="{434003B4-5D8D-484B-B96A-C5776B692B32}">
      <dgm:prSet/>
      <dgm:spPr/>
      <dgm:t>
        <a:bodyPr/>
        <a:lstStyle/>
        <a:p>
          <a:endParaRPr lang="en-GB"/>
        </a:p>
      </dgm:t>
    </dgm:pt>
    <dgm:pt modelId="{9992B9C6-DDC6-4B2D-B5CE-0C2DC8BE186B}" type="sibTrans" cxnId="{434003B4-5D8D-484B-B96A-C5776B692B32}">
      <dgm:prSet/>
      <dgm:spPr/>
      <dgm:t>
        <a:bodyPr/>
        <a:lstStyle/>
        <a:p>
          <a:endParaRPr lang="en-GB"/>
        </a:p>
      </dgm:t>
    </dgm:pt>
    <dgm:pt modelId="{05B2212A-B8F9-4882-BC60-92F8D55B66AB}">
      <dgm:prSet phldrT="[Text]"/>
      <dgm:spPr/>
      <dgm:t>
        <a:bodyPr/>
        <a:lstStyle/>
        <a:p>
          <a:r>
            <a:rPr lang="en-GB" dirty="0"/>
            <a:t>Emergency Support</a:t>
          </a:r>
        </a:p>
      </dgm:t>
    </dgm:pt>
    <dgm:pt modelId="{22AA2FF5-AF12-47F1-97A1-B736DE39BC72}" type="parTrans" cxnId="{78A88BF9-0FBC-4041-A013-8E0BEB79A41C}">
      <dgm:prSet/>
      <dgm:spPr/>
      <dgm:t>
        <a:bodyPr/>
        <a:lstStyle/>
        <a:p>
          <a:endParaRPr lang="en-GB"/>
        </a:p>
      </dgm:t>
    </dgm:pt>
    <dgm:pt modelId="{CB40AE51-A96E-449D-9C83-DB3711FFA2B6}" type="sibTrans" cxnId="{78A88BF9-0FBC-4041-A013-8E0BEB79A41C}">
      <dgm:prSet/>
      <dgm:spPr/>
      <dgm:t>
        <a:bodyPr/>
        <a:lstStyle/>
        <a:p>
          <a:endParaRPr lang="en-GB"/>
        </a:p>
      </dgm:t>
    </dgm:pt>
    <dgm:pt modelId="{F56C7947-D96E-40E0-8E24-D96B1AEC8561}">
      <dgm:prSet phldrT="[Text]"/>
      <dgm:spPr/>
      <dgm:t>
        <a:bodyPr/>
        <a:lstStyle/>
        <a:p>
          <a:r>
            <a:rPr lang="en-GB" dirty="0"/>
            <a:t>Welfare Rights</a:t>
          </a:r>
        </a:p>
      </dgm:t>
    </dgm:pt>
    <dgm:pt modelId="{38EF135A-91CE-44D5-846E-DC3DE900A2FE}" type="parTrans" cxnId="{46AFF3AB-11D2-472C-BF4E-32828DCA5206}">
      <dgm:prSet/>
      <dgm:spPr/>
      <dgm:t>
        <a:bodyPr/>
        <a:lstStyle/>
        <a:p>
          <a:endParaRPr lang="en-GB"/>
        </a:p>
      </dgm:t>
    </dgm:pt>
    <dgm:pt modelId="{9A75DF53-1C06-402E-93E2-FE7A668D35D3}" type="sibTrans" cxnId="{46AFF3AB-11D2-472C-BF4E-32828DCA5206}">
      <dgm:prSet/>
      <dgm:spPr/>
      <dgm:t>
        <a:bodyPr/>
        <a:lstStyle/>
        <a:p>
          <a:endParaRPr lang="en-GB"/>
        </a:p>
      </dgm:t>
    </dgm:pt>
    <dgm:pt modelId="{D5BCF6D4-A7B2-48B4-B56A-FDF22255CBA4}" type="pres">
      <dgm:prSet presAssocID="{D2B7D919-3FE3-49BA-8656-21EC409A8866}" presName="compositeShape" presStyleCnt="0">
        <dgm:presLayoutVars>
          <dgm:chMax val="7"/>
          <dgm:dir/>
          <dgm:resizeHandles val="exact"/>
        </dgm:presLayoutVars>
      </dgm:prSet>
      <dgm:spPr/>
    </dgm:pt>
    <dgm:pt modelId="{2F704847-66FC-4397-AF0B-CD07B1F56922}" type="pres">
      <dgm:prSet presAssocID="{53C766BD-1803-4B0C-B52F-2462B23FFD88}" presName="circ1" presStyleLbl="vennNode1" presStyleIdx="0" presStyleCnt="3"/>
      <dgm:spPr/>
    </dgm:pt>
    <dgm:pt modelId="{23AFA8EF-EB5F-480A-87C2-23DE0A77B47C}" type="pres">
      <dgm:prSet presAssocID="{53C766BD-1803-4B0C-B52F-2462B23FFD88}" presName="circ1Tx" presStyleLbl="revTx" presStyleIdx="0" presStyleCnt="0">
        <dgm:presLayoutVars>
          <dgm:chMax val="0"/>
          <dgm:chPref val="0"/>
          <dgm:bulletEnabled val="1"/>
        </dgm:presLayoutVars>
      </dgm:prSet>
      <dgm:spPr/>
    </dgm:pt>
    <dgm:pt modelId="{82C28828-1925-4B6C-95CA-B7348D197FAD}" type="pres">
      <dgm:prSet presAssocID="{05B2212A-B8F9-4882-BC60-92F8D55B66AB}" presName="circ2" presStyleLbl="vennNode1" presStyleIdx="1" presStyleCnt="3"/>
      <dgm:spPr/>
    </dgm:pt>
    <dgm:pt modelId="{1E116DC0-5A1D-4B07-9E06-C75EF6EBFA2E}" type="pres">
      <dgm:prSet presAssocID="{05B2212A-B8F9-4882-BC60-92F8D55B66AB}" presName="circ2Tx" presStyleLbl="revTx" presStyleIdx="0" presStyleCnt="0">
        <dgm:presLayoutVars>
          <dgm:chMax val="0"/>
          <dgm:chPref val="0"/>
          <dgm:bulletEnabled val="1"/>
        </dgm:presLayoutVars>
      </dgm:prSet>
      <dgm:spPr/>
    </dgm:pt>
    <dgm:pt modelId="{47C709EF-C797-44F9-8B87-97D57C5007B3}" type="pres">
      <dgm:prSet presAssocID="{F56C7947-D96E-40E0-8E24-D96B1AEC8561}" presName="circ3" presStyleLbl="vennNode1" presStyleIdx="2" presStyleCnt="3"/>
      <dgm:spPr/>
    </dgm:pt>
    <dgm:pt modelId="{D9C7C970-5470-4041-AA72-614EECFEC1E8}" type="pres">
      <dgm:prSet presAssocID="{F56C7947-D96E-40E0-8E24-D96B1AEC8561}" presName="circ3Tx" presStyleLbl="revTx" presStyleIdx="0" presStyleCnt="0">
        <dgm:presLayoutVars>
          <dgm:chMax val="0"/>
          <dgm:chPref val="0"/>
          <dgm:bulletEnabled val="1"/>
        </dgm:presLayoutVars>
      </dgm:prSet>
      <dgm:spPr/>
    </dgm:pt>
  </dgm:ptLst>
  <dgm:cxnLst>
    <dgm:cxn modelId="{29A7AD3C-AB4C-403E-8D30-F4C0D256AE31}" type="presOf" srcId="{05B2212A-B8F9-4882-BC60-92F8D55B66AB}" destId="{1E116DC0-5A1D-4B07-9E06-C75EF6EBFA2E}" srcOrd="1" destOrd="0" presId="urn:microsoft.com/office/officeart/2005/8/layout/venn1"/>
    <dgm:cxn modelId="{444F8D5D-17E0-4A07-85B0-3F666C43FDF2}" type="presOf" srcId="{D2B7D919-3FE3-49BA-8656-21EC409A8866}" destId="{D5BCF6D4-A7B2-48B4-B56A-FDF22255CBA4}" srcOrd="0" destOrd="0" presId="urn:microsoft.com/office/officeart/2005/8/layout/venn1"/>
    <dgm:cxn modelId="{45792F4A-7A29-4F1C-84BA-BF72FC0C490E}" type="presOf" srcId="{F56C7947-D96E-40E0-8E24-D96B1AEC8561}" destId="{D9C7C970-5470-4041-AA72-614EECFEC1E8}" srcOrd="1" destOrd="0" presId="urn:microsoft.com/office/officeart/2005/8/layout/venn1"/>
    <dgm:cxn modelId="{C6154285-2A46-434C-AF2A-9540F2A2881F}" type="presOf" srcId="{53C766BD-1803-4B0C-B52F-2462B23FFD88}" destId="{23AFA8EF-EB5F-480A-87C2-23DE0A77B47C}" srcOrd="1" destOrd="0" presId="urn:microsoft.com/office/officeart/2005/8/layout/venn1"/>
    <dgm:cxn modelId="{42BF3D88-115F-4C70-8E20-55B12148DC83}" type="presOf" srcId="{53C766BD-1803-4B0C-B52F-2462B23FFD88}" destId="{2F704847-66FC-4397-AF0B-CD07B1F56922}" srcOrd="0" destOrd="0" presId="urn:microsoft.com/office/officeart/2005/8/layout/venn1"/>
    <dgm:cxn modelId="{F8090D92-12E2-4093-8C50-C8B851D246B0}" type="presOf" srcId="{F56C7947-D96E-40E0-8E24-D96B1AEC8561}" destId="{47C709EF-C797-44F9-8B87-97D57C5007B3}" srcOrd="0" destOrd="0" presId="urn:microsoft.com/office/officeart/2005/8/layout/venn1"/>
    <dgm:cxn modelId="{0AD8E997-2FB5-427B-9366-DA01E31922E0}" type="presOf" srcId="{05B2212A-B8F9-4882-BC60-92F8D55B66AB}" destId="{82C28828-1925-4B6C-95CA-B7348D197FAD}" srcOrd="0" destOrd="0" presId="urn:microsoft.com/office/officeart/2005/8/layout/venn1"/>
    <dgm:cxn modelId="{46AFF3AB-11D2-472C-BF4E-32828DCA5206}" srcId="{D2B7D919-3FE3-49BA-8656-21EC409A8866}" destId="{F56C7947-D96E-40E0-8E24-D96B1AEC8561}" srcOrd="2" destOrd="0" parTransId="{38EF135A-91CE-44D5-846E-DC3DE900A2FE}" sibTransId="{9A75DF53-1C06-402E-93E2-FE7A668D35D3}"/>
    <dgm:cxn modelId="{434003B4-5D8D-484B-B96A-C5776B692B32}" srcId="{D2B7D919-3FE3-49BA-8656-21EC409A8866}" destId="{53C766BD-1803-4B0C-B52F-2462B23FFD88}" srcOrd="0" destOrd="0" parTransId="{E70DC187-AA66-445C-90CC-3CDB8539ACE4}" sibTransId="{9992B9C6-DDC6-4B2D-B5CE-0C2DC8BE186B}"/>
    <dgm:cxn modelId="{78A88BF9-0FBC-4041-A013-8E0BEB79A41C}" srcId="{D2B7D919-3FE3-49BA-8656-21EC409A8866}" destId="{05B2212A-B8F9-4882-BC60-92F8D55B66AB}" srcOrd="1" destOrd="0" parTransId="{22AA2FF5-AF12-47F1-97A1-B736DE39BC72}" sibTransId="{CB40AE51-A96E-449D-9C83-DB3711FFA2B6}"/>
    <dgm:cxn modelId="{15EEEDD0-091E-4FA3-AB2D-643A82B52F34}" type="presParOf" srcId="{D5BCF6D4-A7B2-48B4-B56A-FDF22255CBA4}" destId="{2F704847-66FC-4397-AF0B-CD07B1F56922}" srcOrd="0" destOrd="0" presId="urn:microsoft.com/office/officeart/2005/8/layout/venn1"/>
    <dgm:cxn modelId="{2A2D5936-32FA-47B2-91CD-8B7C8CDD4392}" type="presParOf" srcId="{D5BCF6D4-A7B2-48B4-B56A-FDF22255CBA4}" destId="{23AFA8EF-EB5F-480A-87C2-23DE0A77B47C}" srcOrd="1" destOrd="0" presId="urn:microsoft.com/office/officeart/2005/8/layout/venn1"/>
    <dgm:cxn modelId="{207073FC-DE17-4ADB-8C53-19E7C005B065}" type="presParOf" srcId="{D5BCF6D4-A7B2-48B4-B56A-FDF22255CBA4}" destId="{82C28828-1925-4B6C-95CA-B7348D197FAD}" srcOrd="2" destOrd="0" presId="urn:microsoft.com/office/officeart/2005/8/layout/venn1"/>
    <dgm:cxn modelId="{9273B101-D5C7-443C-9A41-C5621DAA2B76}" type="presParOf" srcId="{D5BCF6D4-A7B2-48B4-B56A-FDF22255CBA4}" destId="{1E116DC0-5A1D-4B07-9E06-C75EF6EBFA2E}" srcOrd="3" destOrd="0" presId="urn:microsoft.com/office/officeart/2005/8/layout/venn1"/>
    <dgm:cxn modelId="{3147A28B-14F2-4A86-8FB9-D193F38B333E}" type="presParOf" srcId="{D5BCF6D4-A7B2-48B4-B56A-FDF22255CBA4}" destId="{47C709EF-C797-44F9-8B87-97D57C5007B3}" srcOrd="4" destOrd="0" presId="urn:microsoft.com/office/officeart/2005/8/layout/venn1"/>
    <dgm:cxn modelId="{FEE4776F-86F4-45B8-8329-6611077AF336}" type="presParOf" srcId="{D5BCF6D4-A7B2-48B4-B56A-FDF22255CBA4}" destId="{D9C7C970-5470-4041-AA72-614EECFEC1E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88037-1192-4AE1-BFE8-9A218D90FB03}">
      <dsp:nvSpPr>
        <dsp:cNvPr id="0" name=""/>
        <dsp:cNvSpPr/>
      </dsp:nvSpPr>
      <dsp:spPr>
        <a:xfrm rot="5400000">
          <a:off x="2750249" y="129894"/>
          <a:ext cx="1804199" cy="1569653"/>
        </a:xfrm>
        <a:prstGeom prst="hexagon">
          <a:avLst>
            <a:gd name="adj" fmla="val 25000"/>
            <a:gd name="vf" fmla="val 115470"/>
          </a:avLst>
        </a:prstGeom>
        <a:solidFill>
          <a:srgbClr val="941A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latin typeface="HelveticaNeue-Light"/>
            </a:rPr>
            <a:t>budgeting pressure</a:t>
          </a:r>
          <a:endParaRPr lang="en-GB" sz="1400" kern="1200" dirty="0">
            <a:solidFill>
              <a:schemeClr val="bg1"/>
            </a:solidFill>
          </a:endParaRPr>
        </a:p>
      </dsp:txBody>
      <dsp:txXfrm rot="-5400000">
        <a:off x="3112126" y="293775"/>
        <a:ext cx="1080445" cy="1241891"/>
      </dsp:txXfrm>
    </dsp:sp>
    <dsp:sp modelId="{0084E376-6157-4599-A4A8-527648786F27}">
      <dsp:nvSpPr>
        <dsp:cNvPr id="0" name=""/>
        <dsp:cNvSpPr/>
      </dsp:nvSpPr>
      <dsp:spPr>
        <a:xfrm>
          <a:off x="4484807" y="373461"/>
          <a:ext cx="2013487" cy="1082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941A7F"/>
              </a:solidFill>
            </a:rPr>
            <a:t>Increase by 3x since Oct 2021</a:t>
          </a:r>
        </a:p>
        <a:p>
          <a:pPr marL="0" lvl="0" indent="0" algn="l" defTabSz="889000">
            <a:lnSpc>
              <a:spcPct val="90000"/>
            </a:lnSpc>
            <a:spcBef>
              <a:spcPct val="0"/>
            </a:spcBef>
            <a:spcAft>
              <a:spcPct val="35000"/>
            </a:spcAft>
            <a:buNone/>
          </a:pPr>
          <a:r>
            <a:rPr lang="en-GB" sz="2000" kern="1200" dirty="0">
              <a:solidFill>
                <a:srgbClr val="941A7F"/>
              </a:solidFill>
              <a:latin typeface="HelveticaNeue-Light"/>
            </a:rPr>
            <a:t>Now the most common reason for applying </a:t>
          </a:r>
          <a:endParaRPr lang="en-GB" sz="2000" kern="1200" dirty="0"/>
        </a:p>
      </dsp:txBody>
      <dsp:txXfrm>
        <a:off x="4484807" y="373461"/>
        <a:ext cx="2013487" cy="1082519"/>
      </dsp:txXfrm>
    </dsp:sp>
    <dsp:sp modelId="{DF5FB691-1A9C-4DA5-AB36-53A278744E4A}">
      <dsp:nvSpPr>
        <dsp:cNvPr id="0" name=""/>
        <dsp:cNvSpPr/>
      </dsp:nvSpPr>
      <dsp:spPr>
        <a:xfrm rot="5400000">
          <a:off x="1055023" y="129894"/>
          <a:ext cx="1804199" cy="156965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1416900" y="293775"/>
        <a:ext cx="1080445" cy="1241891"/>
      </dsp:txXfrm>
    </dsp:sp>
    <dsp:sp modelId="{6056F4B4-941F-41A7-9E84-A5E9F1F01992}">
      <dsp:nvSpPr>
        <dsp:cNvPr id="0" name=""/>
        <dsp:cNvSpPr/>
      </dsp:nvSpPr>
      <dsp:spPr>
        <a:xfrm rot="5400000">
          <a:off x="1899388" y="1661299"/>
          <a:ext cx="1804199" cy="1569653"/>
        </a:xfrm>
        <a:prstGeom prst="hexagon">
          <a:avLst>
            <a:gd name="adj" fmla="val 25000"/>
            <a:gd name="vf" fmla="val 115470"/>
          </a:avLst>
        </a:prstGeom>
        <a:solidFill>
          <a:srgbClr val="941A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latin typeface="HelveticaNeue-Light"/>
            </a:rPr>
            <a:t>unexpected bill or expense</a:t>
          </a:r>
        </a:p>
      </dsp:txBody>
      <dsp:txXfrm rot="-5400000">
        <a:off x="2261265" y="1825180"/>
        <a:ext cx="1080445" cy="1241891"/>
      </dsp:txXfrm>
    </dsp:sp>
    <dsp:sp modelId="{AA6B9FAC-9B81-4259-A5C0-A4CB9678D09B}">
      <dsp:nvSpPr>
        <dsp:cNvPr id="0" name=""/>
        <dsp:cNvSpPr/>
      </dsp:nvSpPr>
      <dsp:spPr>
        <a:xfrm>
          <a:off x="3174" y="1904866"/>
          <a:ext cx="1948535" cy="1082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GB" sz="2000" kern="1200" dirty="0">
              <a:solidFill>
                <a:srgbClr val="941A7F"/>
              </a:solidFill>
              <a:latin typeface="HelveticaNeue-Light"/>
            </a:rPr>
            <a:t>Increase by 2x since Oct 2021</a:t>
          </a:r>
        </a:p>
      </dsp:txBody>
      <dsp:txXfrm>
        <a:off x="3174" y="1904866"/>
        <a:ext cx="1948535" cy="1082519"/>
      </dsp:txXfrm>
    </dsp:sp>
    <dsp:sp modelId="{BCCF31F0-CE23-466D-BB5D-FA6A6E2F338D}">
      <dsp:nvSpPr>
        <dsp:cNvPr id="0" name=""/>
        <dsp:cNvSpPr/>
      </dsp:nvSpPr>
      <dsp:spPr>
        <a:xfrm rot="5400000">
          <a:off x="3594615" y="1661299"/>
          <a:ext cx="1804199" cy="156965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3956492" y="1825180"/>
        <a:ext cx="1080445" cy="1241891"/>
      </dsp:txXfrm>
    </dsp:sp>
    <dsp:sp modelId="{5F1ABCF0-80DA-40C9-8854-260F9672FD56}">
      <dsp:nvSpPr>
        <dsp:cNvPr id="0" name=""/>
        <dsp:cNvSpPr/>
      </dsp:nvSpPr>
      <dsp:spPr>
        <a:xfrm rot="5400000">
          <a:off x="2750249" y="3192703"/>
          <a:ext cx="1804199" cy="1569653"/>
        </a:xfrm>
        <a:prstGeom prst="hexagon">
          <a:avLst>
            <a:gd name="adj" fmla="val 25000"/>
            <a:gd name="vf" fmla="val 115470"/>
          </a:avLst>
        </a:prstGeom>
        <a:solidFill>
          <a:srgbClr val="941A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HelveticaNeue-Light"/>
            </a:rPr>
            <a:t>benefit sanctions</a:t>
          </a:r>
          <a:endParaRPr lang="en-GB" sz="1600" b="1" kern="1200" dirty="0">
            <a:solidFill>
              <a:schemeClr val="bg1"/>
            </a:solidFill>
          </a:endParaRPr>
        </a:p>
      </dsp:txBody>
      <dsp:txXfrm rot="-5400000">
        <a:off x="3112126" y="3356584"/>
        <a:ext cx="1080445" cy="1241891"/>
      </dsp:txXfrm>
    </dsp:sp>
    <dsp:sp modelId="{1B1AE5A8-41CD-4B94-8786-E55718C69502}">
      <dsp:nvSpPr>
        <dsp:cNvPr id="0" name=""/>
        <dsp:cNvSpPr/>
      </dsp:nvSpPr>
      <dsp:spPr>
        <a:xfrm>
          <a:off x="4484807" y="3436270"/>
          <a:ext cx="2013487" cy="1082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rgbClr val="941A7F"/>
              </a:solidFill>
              <a:latin typeface="HelveticaNeue-Light"/>
            </a:rPr>
            <a:t>3x as many applications due to sanctions compared to 2019 – (although this is still lower than 2014)</a:t>
          </a:r>
          <a:endParaRPr lang="en-GB" sz="1600" b="1" kern="1200" dirty="0"/>
        </a:p>
      </dsp:txBody>
      <dsp:txXfrm>
        <a:off x="4484807" y="3436270"/>
        <a:ext cx="2013487" cy="1082519"/>
      </dsp:txXfrm>
    </dsp:sp>
    <dsp:sp modelId="{BFBA33A3-8020-4757-A8DC-B2A30F9ECF60}">
      <dsp:nvSpPr>
        <dsp:cNvPr id="0" name=""/>
        <dsp:cNvSpPr/>
      </dsp:nvSpPr>
      <dsp:spPr>
        <a:xfrm rot="5400000">
          <a:off x="1055023" y="3192703"/>
          <a:ext cx="1804199" cy="156965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1416900" y="3356584"/>
        <a:ext cx="1080445" cy="1241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5A143-0F9E-4FBC-BA47-7471DDE8B6D6}">
      <dsp:nvSpPr>
        <dsp:cNvPr id="0" name=""/>
        <dsp:cNvSpPr/>
      </dsp:nvSpPr>
      <dsp:spPr>
        <a:xfrm>
          <a:off x="5257800" y="1633112"/>
          <a:ext cx="4117941" cy="476456"/>
        </a:xfrm>
        <a:custGeom>
          <a:avLst/>
          <a:gdLst/>
          <a:ahLst/>
          <a:cxnLst/>
          <a:rect l="0" t="0" r="0" b="0"/>
          <a:pathLst>
            <a:path>
              <a:moveTo>
                <a:pt x="0" y="0"/>
              </a:moveTo>
              <a:lnTo>
                <a:pt x="0" y="238228"/>
              </a:lnTo>
              <a:lnTo>
                <a:pt x="4117941" y="238228"/>
              </a:lnTo>
              <a:lnTo>
                <a:pt x="4117941" y="476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69C95A-4BEC-4F9F-923B-45AA3052AD06}">
      <dsp:nvSpPr>
        <dsp:cNvPr id="0" name=""/>
        <dsp:cNvSpPr/>
      </dsp:nvSpPr>
      <dsp:spPr>
        <a:xfrm>
          <a:off x="5257800" y="1633112"/>
          <a:ext cx="1372647" cy="476456"/>
        </a:xfrm>
        <a:custGeom>
          <a:avLst/>
          <a:gdLst/>
          <a:ahLst/>
          <a:cxnLst/>
          <a:rect l="0" t="0" r="0" b="0"/>
          <a:pathLst>
            <a:path>
              <a:moveTo>
                <a:pt x="0" y="0"/>
              </a:moveTo>
              <a:lnTo>
                <a:pt x="0" y="238228"/>
              </a:lnTo>
              <a:lnTo>
                <a:pt x="1372647" y="238228"/>
              </a:lnTo>
              <a:lnTo>
                <a:pt x="1372647" y="476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D38AE5-18EF-4C14-820F-79DF93AA3368}">
      <dsp:nvSpPr>
        <dsp:cNvPr id="0" name=""/>
        <dsp:cNvSpPr/>
      </dsp:nvSpPr>
      <dsp:spPr>
        <a:xfrm>
          <a:off x="3885152" y="1633112"/>
          <a:ext cx="1372647" cy="476456"/>
        </a:xfrm>
        <a:custGeom>
          <a:avLst/>
          <a:gdLst/>
          <a:ahLst/>
          <a:cxnLst/>
          <a:rect l="0" t="0" r="0" b="0"/>
          <a:pathLst>
            <a:path>
              <a:moveTo>
                <a:pt x="1372647" y="0"/>
              </a:moveTo>
              <a:lnTo>
                <a:pt x="1372647" y="238228"/>
              </a:lnTo>
              <a:lnTo>
                <a:pt x="0" y="238228"/>
              </a:lnTo>
              <a:lnTo>
                <a:pt x="0" y="476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437F15-EA0C-45E9-8670-52F8BEFF389C}">
      <dsp:nvSpPr>
        <dsp:cNvPr id="0" name=""/>
        <dsp:cNvSpPr/>
      </dsp:nvSpPr>
      <dsp:spPr>
        <a:xfrm>
          <a:off x="1139858" y="1633112"/>
          <a:ext cx="4117941" cy="476456"/>
        </a:xfrm>
        <a:custGeom>
          <a:avLst/>
          <a:gdLst/>
          <a:ahLst/>
          <a:cxnLst/>
          <a:rect l="0" t="0" r="0" b="0"/>
          <a:pathLst>
            <a:path>
              <a:moveTo>
                <a:pt x="4117941" y="0"/>
              </a:moveTo>
              <a:lnTo>
                <a:pt x="4117941" y="238228"/>
              </a:lnTo>
              <a:lnTo>
                <a:pt x="0" y="238228"/>
              </a:lnTo>
              <a:lnTo>
                <a:pt x="0" y="476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615A74-DC75-4581-9C7F-C62594CA0071}">
      <dsp:nvSpPr>
        <dsp:cNvPr id="0" name=""/>
        <dsp:cNvSpPr/>
      </dsp:nvSpPr>
      <dsp:spPr>
        <a:xfrm>
          <a:off x="4123380" y="498693"/>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t>Advice &amp; Policy Manager</a:t>
          </a:r>
        </a:p>
      </dsp:txBody>
      <dsp:txXfrm>
        <a:off x="4123380" y="498693"/>
        <a:ext cx="2268838" cy="1134419"/>
      </dsp:txXfrm>
    </dsp:sp>
    <dsp:sp modelId="{B18C2D47-A0EC-4CE9-B8E1-005EACBEFD62}">
      <dsp:nvSpPr>
        <dsp:cNvPr id="0" name=""/>
        <dsp:cNvSpPr/>
      </dsp:nvSpPr>
      <dsp:spPr>
        <a:xfrm>
          <a:off x="5439" y="2109569"/>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t>Welfare Rights Service</a:t>
          </a:r>
        </a:p>
      </dsp:txBody>
      <dsp:txXfrm>
        <a:off x="5439" y="2109569"/>
        <a:ext cx="2268838" cy="1134419"/>
      </dsp:txXfrm>
    </dsp:sp>
    <dsp:sp modelId="{E44ABE51-1C81-43B9-BF99-40B047CB4CC7}">
      <dsp:nvSpPr>
        <dsp:cNvPr id="0" name=""/>
        <dsp:cNvSpPr/>
      </dsp:nvSpPr>
      <dsp:spPr>
        <a:xfrm>
          <a:off x="2750733" y="2109569"/>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t>Universal Support Team</a:t>
          </a:r>
        </a:p>
      </dsp:txBody>
      <dsp:txXfrm>
        <a:off x="2750733" y="2109569"/>
        <a:ext cx="2268838" cy="1134419"/>
      </dsp:txXfrm>
    </dsp:sp>
    <dsp:sp modelId="{C84B3CDE-FEE6-498C-8325-A0557491E065}">
      <dsp:nvSpPr>
        <dsp:cNvPr id="0" name=""/>
        <dsp:cNvSpPr/>
      </dsp:nvSpPr>
      <dsp:spPr>
        <a:xfrm>
          <a:off x="5496028" y="2109569"/>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t>Money Advice Service (temporary)</a:t>
          </a:r>
        </a:p>
      </dsp:txBody>
      <dsp:txXfrm>
        <a:off x="5496028" y="2109569"/>
        <a:ext cx="2268838" cy="1134419"/>
      </dsp:txXfrm>
    </dsp:sp>
    <dsp:sp modelId="{5A73CC87-53EF-4BB6-A56B-67F1AFF6DE30}">
      <dsp:nvSpPr>
        <dsp:cNvPr id="0" name=""/>
        <dsp:cNvSpPr/>
      </dsp:nvSpPr>
      <dsp:spPr>
        <a:xfrm>
          <a:off x="8241322" y="2109569"/>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t>Emergency Support Scheme</a:t>
          </a:r>
        </a:p>
      </dsp:txBody>
      <dsp:txXfrm>
        <a:off x="8241322" y="2109569"/>
        <a:ext cx="2268838" cy="1134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04847-66FC-4397-AF0B-CD07B1F56922}">
      <dsp:nvSpPr>
        <dsp:cNvPr id="0" name=""/>
        <dsp:cNvSpPr/>
      </dsp:nvSpPr>
      <dsp:spPr>
        <a:xfrm>
          <a:off x="3952398" y="54391"/>
          <a:ext cx="2610802" cy="261080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GB" sz="2700" kern="1200" dirty="0"/>
            <a:t>Money Advice</a:t>
          </a:r>
        </a:p>
      </dsp:txBody>
      <dsp:txXfrm>
        <a:off x="4300505" y="511282"/>
        <a:ext cx="1914588" cy="1174861"/>
      </dsp:txXfrm>
    </dsp:sp>
    <dsp:sp modelId="{82C28828-1925-4B6C-95CA-B7348D197FAD}">
      <dsp:nvSpPr>
        <dsp:cNvPr id="0" name=""/>
        <dsp:cNvSpPr/>
      </dsp:nvSpPr>
      <dsp:spPr>
        <a:xfrm>
          <a:off x="4894463" y="1686143"/>
          <a:ext cx="2610802" cy="261080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GB" sz="2700" kern="1200" dirty="0"/>
            <a:t>Emergency Support</a:t>
          </a:r>
        </a:p>
      </dsp:txBody>
      <dsp:txXfrm>
        <a:off x="5692933" y="2360600"/>
        <a:ext cx="1566481" cy="1435941"/>
      </dsp:txXfrm>
    </dsp:sp>
    <dsp:sp modelId="{47C709EF-C797-44F9-8B87-97D57C5007B3}">
      <dsp:nvSpPr>
        <dsp:cNvPr id="0" name=""/>
        <dsp:cNvSpPr/>
      </dsp:nvSpPr>
      <dsp:spPr>
        <a:xfrm>
          <a:off x="3010333" y="1686143"/>
          <a:ext cx="2610802" cy="261080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GB" sz="2700" kern="1200" dirty="0"/>
            <a:t>Welfare Rights</a:t>
          </a:r>
        </a:p>
      </dsp:txBody>
      <dsp:txXfrm>
        <a:off x="3256184" y="2360600"/>
        <a:ext cx="1566481" cy="143594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68FED-A421-415D-9452-121F6E460F7B}" type="datetimeFigureOut">
              <a:rPr lang="en-GB" smtClean="0"/>
              <a:t>19/10/2022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DFFB0-9C4C-4E1B-991C-0CE635FAB690}" type="slidenum">
              <a:rPr lang="en-GB" smtClean="0"/>
              <a:t>‹#›</a:t>
            </a:fld>
            <a:endParaRPr lang="en-GB"/>
          </a:p>
        </p:txBody>
      </p:sp>
    </p:spTree>
    <p:extLst>
      <p:ext uri="{BB962C8B-B14F-4D97-AF65-F5344CB8AC3E}">
        <p14:creationId xmlns:p14="http://schemas.microsoft.com/office/powerpoint/2010/main" val="406224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Today we’d like to speak to you about the Affordable Credit Project, a joint venture between Derbyshire County Council and local Credit Unions.</a:t>
            </a:r>
          </a:p>
        </p:txBody>
      </p:sp>
      <p:sp>
        <p:nvSpPr>
          <p:cNvPr id="4" name="Slide Number Placeholder 3"/>
          <p:cNvSpPr>
            <a:spLocks noGrp="1"/>
          </p:cNvSpPr>
          <p:nvPr>
            <p:ph type="sldNum" sz="quarter" idx="10"/>
          </p:nvPr>
        </p:nvSpPr>
        <p:spPr/>
        <p:txBody>
          <a:bodyPr/>
          <a:lstStyle/>
          <a:p>
            <a:fld id="{FD6CABD4-BFDC-4C0B-9180-6C904FA01A32}" type="slidenum">
              <a:rPr lang="en-GB" smtClean="0"/>
              <a:t>7</a:t>
            </a:fld>
            <a:endParaRPr lang="en-GB"/>
          </a:p>
        </p:txBody>
      </p:sp>
    </p:spTree>
    <p:extLst>
      <p:ext uri="{BB962C8B-B14F-4D97-AF65-F5344CB8AC3E}">
        <p14:creationId xmlns:p14="http://schemas.microsoft.com/office/powerpoint/2010/main" val="410982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73%</a:t>
            </a:r>
            <a:r>
              <a:rPr lang="en-GB" baseline="0" dirty="0"/>
              <a:t> of population lives in towns and villages  -</a:t>
            </a:r>
            <a:r>
              <a:rPr lang="en-GB" baseline="0" dirty="0" err="1"/>
              <a:t>eg</a:t>
            </a:r>
            <a:r>
              <a:rPr lang="en-GB" baseline="0" dirty="0"/>
              <a:t> Chesterfield is our biggest town – 104,000</a:t>
            </a:r>
          </a:p>
          <a:p>
            <a:endParaRPr lang="en-GB" baseline="0" dirty="0"/>
          </a:p>
          <a:p>
            <a:r>
              <a:rPr lang="en-GB" baseline="0" dirty="0"/>
              <a:t>Rurality and connectedness is an issue – and has to play a part in how we deliver local welfare assistance. </a:t>
            </a:r>
          </a:p>
          <a:p>
            <a:r>
              <a:rPr lang="en-GB" baseline="0" dirty="0"/>
              <a:t>We cannot say ‘come to the office in the town /city centre’</a:t>
            </a:r>
          </a:p>
          <a:p>
            <a:endParaRPr lang="en-GB" baseline="0" dirty="0"/>
          </a:p>
          <a:p>
            <a:r>
              <a:rPr lang="en-GB" baseline="0" dirty="0"/>
              <a:t>The network of wider services and VCS provision is varied and localised. </a:t>
            </a:r>
            <a:r>
              <a:rPr lang="en-GB" baseline="0" dirty="0" err="1"/>
              <a:t>Eg</a:t>
            </a:r>
            <a:r>
              <a:rPr lang="en-GB" baseline="0" dirty="0"/>
              <a:t> 22 individual foodbanks; 4 different CAs; several CVSs</a:t>
            </a:r>
          </a:p>
          <a:p>
            <a:endParaRPr lang="en-GB" baseline="0" dirty="0"/>
          </a:p>
          <a:p>
            <a:r>
              <a:rPr lang="en-GB" baseline="0" dirty="0"/>
              <a:t>Unemployment overall on the low side – but with a high reliance on the manufacturing sector – almost a 1/5</a:t>
            </a:r>
            <a:r>
              <a:rPr lang="en-GB" baseline="30000" dirty="0"/>
              <a:t>th</a:t>
            </a:r>
            <a:r>
              <a:rPr lang="en-GB" baseline="0" dirty="0"/>
              <a:t> of our employment.</a:t>
            </a:r>
          </a:p>
          <a:p>
            <a:r>
              <a:rPr lang="en-GB" baseline="0" dirty="0"/>
              <a:t>Average pay in D is 5 or 6 % lower than the national average</a:t>
            </a:r>
          </a:p>
          <a:p>
            <a:endParaRPr lang="en-GB" baseline="0" dirty="0"/>
          </a:p>
          <a:p>
            <a:r>
              <a:rPr lang="en-GB" baseline="0" dirty="0"/>
              <a:t>98% white – very low minority ethnic populations.  The 2</a:t>
            </a:r>
            <a:r>
              <a:rPr lang="en-GB" baseline="30000" dirty="0"/>
              <a:t>nd</a:t>
            </a:r>
            <a:r>
              <a:rPr lang="en-GB" baseline="0" dirty="0"/>
              <a:t> most spoken language in D is Polish.</a:t>
            </a:r>
          </a:p>
          <a:p>
            <a:endParaRPr lang="en-GB" baseline="0" dirty="0"/>
          </a:p>
          <a:p>
            <a:r>
              <a:rPr lang="en-GB" baseline="0" dirty="0"/>
              <a:t>Overall D ranks 103 out of 151 upper tier authorities in England (1 being most deprived) – but like everywhere the finer level is more varied </a:t>
            </a:r>
          </a:p>
          <a:p>
            <a:endParaRPr lang="en-GB" baseline="0" dirty="0"/>
          </a:p>
          <a:p>
            <a:r>
              <a:rPr lang="en-GB" baseline="0" dirty="0"/>
              <a:t>Most of LSOAs in the lower deciles are in the former coalfield areas down the right side of the county – “the M1 corridor”</a:t>
            </a:r>
          </a:p>
          <a:p>
            <a:endParaRPr lang="en-GB" baseline="0" dirty="0"/>
          </a:p>
          <a:p>
            <a:r>
              <a:rPr lang="en-GB" baseline="0" dirty="0"/>
              <a:t>Overall average life expectancy in D is pretty much on the national average level – but within that, those areas in the lower deciles have significantly lower expectancy</a:t>
            </a:r>
          </a:p>
          <a:p>
            <a:r>
              <a:rPr lang="en-GB" baseline="0" dirty="0"/>
              <a:t>Deprivation shortens lives overall, but it also has a greater impact upon the length of time spent living with poor health and/or with disability.  </a:t>
            </a:r>
          </a:p>
          <a:p>
            <a:r>
              <a:rPr lang="en-GB" baseline="0" dirty="0"/>
              <a:t>“Healthy Life Expectancy” in these lower decile areas is some 20 (m) / 25 (w) years less than overall life expectancy.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182D4-89F1-49AB-934D-5A162B8740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80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upper tier authority developed its own path on</a:t>
            </a:r>
            <a:r>
              <a:rPr lang="en-GB" baseline="0" dirty="0"/>
              <a:t> LWA.  </a:t>
            </a:r>
          </a:p>
          <a:p>
            <a:r>
              <a:rPr lang="en-GB" baseline="0" dirty="0"/>
              <a:t>Our initial brief was to operate as closely as we could to the DWP provision of crisis payments that had previously operated. </a:t>
            </a:r>
            <a:endParaRPr lang="en-GB" dirty="0"/>
          </a:p>
          <a:p>
            <a:endParaRPr lang="en-GB" dirty="0"/>
          </a:p>
          <a:p>
            <a:r>
              <a:rPr lang="en-GB" dirty="0"/>
              <a:t>Aligning with the Public Health agenda</a:t>
            </a:r>
            <a:r>
              <a:rPr lang="en-GB" baseline="0" dirty="0"/>
              <a:t> has created opportunities for us to work more closely with colleagues around the ‘wider determinants of health’</a:t>
            </a:r>
          </a:p>
          <a:p>
            <a:r>
              <a:rPr lang="en-GB" baseline="0" dirty="0"/>
              <a:t>We are just beginning to develop this work and re-shaping our local welfare assistance offer is part of that. </a:t>
            </a:r>
            <a:endParaRPr lang="en-GB" dirty="0"/>
          </a:p>
        </p:txBody>
      </p:sp>
      <p:sp>
        <p:nvSpPr>
          <p:cNvPr id="4" name="Slide Number Placeholder 3"/>
          <p:cNvSpPr>
            <a:spLocks noGrp="1"/>
          </p:cNvSpPr>
          <p:nvPr>
            <p:ph type="sldNum" sz="quarter" idx="10"/>
          </p:nvPr>
        </p:nvSpPr>
        <p:spPr/>
        <p:txBody>
          <a:bodyPr/>
          <a:lstStyle/>
          <a:p>
            <a:fld id="{A2D182D4-89F1-49AB-934D-5A162B874022}" type="slidenum">
              <a:rPr lang="en-GB" smtClean="0"/>
              <a:t>9</a:t>
            </a:fld>
            <a:endParaRPr lang="en-GB"/>
          </a:p>
        </p:txBody>
      </p:sp>
    </p:spTree>
    <p:extLst>
      <p:ext uri="{BB962C8B-B14F-4D97-AF65-F5344CB8AC3E}">
        <p14:creationId xmlns:p14="http://schemas.microsoft.com/office/powerpoint/2010/main" val="1479217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£54 was 75% of</a:t>
            </a:r>
            <a:r>
              <a:rPr lang="en-GB" baseline="0" dirty="0"/>
              <a:t> a single person </a:t>
            </a:r>
            <a:r>
              <a:rPr lang="en-GB" baseline="0" dirty="0" err="1"/>
              <a:t>mtb</a:t>
            </a:r>
            <a:r>
              <a:rPr lang="en-GB" baseline="0" dirty="0"/>
              <a:t> rate in 2014. </a:t>
            </a:r>
          </a:p>
          <a:p>
            <a:endParaRPr lang="en-GB" baseline="0" dirty="0"/>
          </a:p>
          <a:p>
            <a:r>
              <a:rPr lang="en-GB" baseline="0" dirty="0"/>
              <a:t>Payments are transacted through local Post Offices – we send a text to the applicant’s mobile phone which the Post Office use to validate and make a payment of cash. </a:t>
            </a:r>
          </a:p>
          <a:p>
            <a:r>
              <a:rPr lang="en-GB" baseline="0" dirty="0"/>
              <a:t>That element works very smoothly and is viable across our rural geography. </a:t>
            </a:r>
            <a:endParaRPr lang="en-GB" dirty="0"/>
          </a:p>
        </p:txBody>
      </p:sp>
      <p:sp>
        <p:nvSpPr>
          <p:cNvPr id="4" name="Slide Number Placeholder 3"/>
          <p:cNvSpPr>
            <a:spLocks noGrp="1"/>
          </p:cNvSpPr>
          <p:nvPr>
            <p:ph type="sldNum" sz="quarter" idx="10"/>
          </p:nvPr>
        </p:nvSpPr>
        <p:spPr/>
        <p:txBody>
          <a:bodyPr/>
          <a:lstStyle/>
          <a:p>
            <a:fld id="{A2D182D4-89F1-49AB-934D-5A162B874022}" type="slidenum">
              <a:rPr lang="en-GB" smtClean="0"/>
              <a:t>10</a:t>
            </a:fld>
            <a:endParaRPr lang="en-GB"/>
          </a:p>
        </p:txBody>
      </p:sp>
    </p:spTree>
    <p:extLst>
      <p:ext uri="{BB962C8B-B14F-4D97-AF65-F5344CB8AC3E}">
        <p14:creationId xmlns:p14="http://schemas.microsoft.com/office/powerpoint/2010/main" val="294092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£54 was 75% of</a:t>
            </a:r>
            <a:r>
              <a:rPr lang="en-GB" baseline="0" dirty="0"/>
              <a:t> a single person </a:t>
            </a:r>
            <a:r>
              <a:rPr lang="en-GB" baseline="0" dirty="0" err="1"/>
              <a:t>mtb</a:t>
            </a:r>
            <a:r>
              <a:rPr lang="en-GB" baseline="0" dirty="0"/>
              <a:t> rate in 2014. </a:t>
            </a:r>
          </a:p>
          <a:p>
            <a:endParaRPr lang="en-GB" baseline="0" dirty="0"/>
          </a:p>
          <a:p>
            <a:r>
              <a:rPr lang="en-GB" baseline="0" dirty="0"/>
              <a:t>Payments are transacted through local Post Offices – we send a text to the applicant’s mobile phone which the Post Office use to validate and make a payment of cash. </a:t>
            </a:r>
          </a:p>
          <a:p>
            <a:r>
              <a:rPr lang="en-GB" baseline="0" dirty="0"/>
              <a:t>That element works very smoothly and is viable across our rural geography. </a:t>
            </a:r>
            <a:endParaRPr lang="en-GB" dirty="0"/>
          </a:p>
        </p:txBody>
      </p:sp>
      <p:sp>
        <p:nvSpPr>
          <p:cNvPr id="4" name="Slide Number Placeholder 3"/>
          <p:cNvSpPr>
            <a:spLocks noGrp="1"/>
          </p:cNvSpPr>
          <p:nvPr>
            <p:ph type="sldNum" sz="quarter" idx="10"/>
          </p:nvPr>
        </p:nvSpPr>
        <p:spPr/>
        <p:txBody>
          <a:bodyPr/>
          <a:lstStyle/>
          <a:p>
            <a:fld id="{A2D182D4-89F1-49AB-934D-5A162B874022}" type="slidenum">
              <a:rPr lang="en-GB" smtClean="0"/>
              <a:t>12</a:t>
            </a:fld>
            <a:endParaRPr lang="en-GB"/>
          </a:p>
        </p:txBody>
      </p:sp>
    </p:spTree>
    <p:extLst>
      <p:ext uri="{BB962C8B-B14F-4D97-AF65-F5344CB8AC3E}">
        <p14:creationId xmlns:p14="http://schemas.microsoft.com/office/powerpoint/2010/main" val="232728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6CABD4-BFDC-4C0B-9180-6C904FA01A32}"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95654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31A510A3-F5EF-43AE-9380-CB9FB8D2EA0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8B8132E9-354F-4C19-A2AE-FB893690FF4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B83E-05CF-4402-88F0-E3C6046FC0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A39A650-25CA-4790-84A1-BEC89BC3A0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75BE80-1516-4F52-BC77-F36501703293}"/>
              </a:ext>
            </a:extLst>
          </p:cNvPr>
          <p:cNvSpPr>
            <a:spLocks noGrp="1"/>
          </p:cNvSpPr>
          <p:nvPr>
            <p:ph type="dt" sz="half" idx="10"/>
          </p:nvPr>
        </p:nvSpPr>
        <p:spPr/>
        <p:txBody>
          <a:bodyPr/>
          <a:lstStyle/>
          <a:p>
            <a:fld id="{2F7D36C0-8C3C-4E12-A697-F550A493DDD6}" type="datetimeFigureOut">
              <a:rPr lang="en-GB" smtClean="0"/>
              <a:t>19/10/2022</a:t>
            </a:fld>
            <a:endParaRPr lang="en-GB"/>
          </a:p>
        </p:txBody>
      </p:sp>
      <p:sp>
        <p:nvSpPr>
          <p:cNvPr id="5" name="Footer Placeholder 4">
            <a:extLst>
              <a:ext uri="{FF2B5EF4-FFF2-40B4-BE49-F238E27FC236}">
                <a16:creationId xmlns:a16="http://schemas.microsoft.com/office/drawing/2014/main" id="{9031729E-B38E-4758-849F-77BD5B6B5F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EA2F52-C81A-47E4-B989-2F878985448B}"/>
              </a:ext>
            </a:extLst>
          </p:cNvPr>
          <p:cNvSpPr>
            <a:spLocks noGrp="1"/>
          </p:cNvSpPr>
          <p:nvPr>
            <p:ph type="sldNum" sz="quarter" idx="12"/>
          </p:nvPr>
        </p:nvSpPr>
        <p:spPr/>
        <p:txBody>
          <a:bodyPr/>
          <a:lstStyle/>
          <a:p>
            <a:fld id="{BED81462-DEA9-4348-B13D-4B9DF67A8923}" type="slidenum">
              <a:rPr lang="en-GB" smtClean="0"/>
              <a:t>‹#›</a:t>
            </a:fld>
            <a:endParaRPr lang="en-GB"/>
          </a:p>
        </p:txBody>
      </p:sp>
      <p:sp>
        <p:nvSpPr>
          <p:cNvPr id="7" name="Rectangle 6">
            <a:extLst>
              <a:ext uri="{FF2B5EF4-FFF2-40B4-BE49-F238E27FC236}">
                <a16:creationId xmlns:a16="http://schemas.microsoft.com/office/drawing/2014/main" id="{69FDC00F-CF83-4B93-B110-58DA81C9A5D6}"/>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E19F26A-78CF-4F78-8962-A6C79CA2122B}"/>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DD21C68-3B29-4B9A-B55C-6A18427EA6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99644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6917-197E-42F9-A0C9-24047782C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5EFD55-3432-4C16-B3C4-5E53C4810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B502BA-9A68-4533-B077-76157BAF4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61AF2-7442-4395-88FE-9C9A5BE1A7AA}"/>
              </a:ext>
            </a:extLst>
          </p:cNvPr>
          <p:cNvSpPr>
            <a:spLocks noGrp="1"/>
          </p:cNvSpPr>
          <p:nvPr>
            <p:ph type="dt" sz="half" idx="10"/>
          </p:nvPr>
        </p:nvSpPr>
        <p:spPr/>
        <p:txBody>
          <a:bodyPr/>
          <a:lstStyle/>
          <a:p>
            <a:fld id="{2F7D36C0-8C3C-4E12-A697-F550A493DDD6}" type="datetimeFigureOut">
              <a:rPr lang="en-GB" smtClean="0"/>
              <a:t>19/10/2022</a:t>
            </a:fld>
            <a:endParaRPr lang="en-GB"/>
          </a:p>
        </p:txBody>
      </p:sp>
      <p:sp>
        <p:nvSpPr>
          <p:cNvPr id="6" name="Footer Placeholder 5">
            <a:extLst>
              <a:ext uri="{FF2B5EF4-FFF2-40B4-BE49-F238E27FC236}">
                <a16:creationId xmlns:a16="http://schemas.microsoft.com/office/drawing/2014/main" id="{9951D51D-9892-4DC6-8F99-5D5697F944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AB707E-8DB0-4AE2-8148-FE1B5F6905E1}"/>
              </a:ext>
            </a:extLst>
          </p:cNvPr>
          <p:cNvSpPr>
            <a:spLocks noGrp="1"/>
          </p:cNvSpPr>
          <p:nvPr>
            <p:ph type="sldNum" sz="quarter" idx="12"/>
          </p:nvPr>
        </p:nvSpPr>
        <p:spPr/>
        <p:txBody>
          <a:bodyPr/>
          <a:lstStyle/>
          <a:p>
            <a:fld id="{BED81462-DEA9-4348-B13D-4B9DF67A8923}" type="slidenum">
              <a:rPr lang="en-GB" smtClean="0"/>
              <a:t>‹#›</a:t>
            </a:fld>
            <a:endParaRPr lang="en-GB"/>
          </a:p>
        </p:txBody>
      </p:sp>
      <p:sp>
        <p:nvSpPr>
          <p:cNvPr id="8" name="Rectangle 7">
            <a:extLst>
              <a:ext uri="{FF2B5EF4-FFF2-40B4-BE49-F238E27FC236}">
                <a16:creationId xmlns:a16="http://schemas.microsoft.com/office/drawing/2014/main" id="{F3FF8B1C-9A7E-42FD-8C4F-8E45D3599C15}"/>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E889D51-9958-4488-B7D7-6FC8352D7ACA}"/>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6BD35077-0682-40F9-9CA3-0E136764A6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67610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D31E9-4F56-4485-A46F-FFC0CFF530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339F61-040F-4986-AD62-03519F42A9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F86782-443F-4D42-9006-D42DDE87D721}"/>
              </a:ext>
            </a:extLst>
          </p:cNvPr>
          <p:cNvSpPr>
            <a:spLocks noGrp="1"/>
          </p:cNvSpPr>
          <p:nvPr>
            <p:ph type="dt" sz="half" idx="10"/>
          </p:nvPr>
        </p:nvSpPr>
        <p:spPr/>
        <p:txBody>
          <a:bodyPr/>
          <a:lstStyle/>
          <a:p>
            <a:fld id="{2F7D36C0-8C3C-4E12-A697-F550A493DDD6}" type="datetimeFigureOut">
              <a:rPr lang="en-GB" smtClean="0"/>
              <a:t>19/10/2022</a:t>
            </a:fld>
            <a:endParaRPr lang="en-GB"/>
          </a:p>
        </p:txBody>
      </p:sp>
      <p:sp>
        <p:nvSpPr>
          <p:cNvPr id="5" name="Footer Placeholder 4">
            <a:extLst>
              <a:ext uri="{FF2B5EF4-FFF2-40B4-BE49-F238E27FC236}">
                <a16:creationId xmlns:a16="http://schemas.microsoft.com/office/drawing/2014/main" id="{122D9F65-FF0C-4653-A175-4D696E077F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3AAA17-4AF7-44FE-800B-F9056F560B53}"/>
              </a:ext>
            </a:extLst>
          </p:cNvPr>
          <p:cNvSpPr>
            <a:spLocks noGrp="1"/>
          </p:cNvSpPr>
          <p:nvPr>
            <p:ph type="sldNum" sz="quarter" idx="12"/>
          </p:nvPr>
        </p:nvSpPr>
        <p:spPr/>
        <p:txBody>
          <a:bodyPr/>
          <a:lstStyle/>
          <a:p>
            <a:fld id="{BED81462-DEA9-4348-B13D-4B9DF67A8923}" type="slidenum">
              <a:rPr lang="en-GB" smtClean="0"/>
              <a:t>‹#›</a:t>
            </a:fld>
            <a:endParaRPr lang="en-GB"/>
          </a:p>
        </p:txBody>
      </p:sp>
      <p:sp>
        <p:nvSpPr>
          <p:cNvPr id="7" name="Rectangle 6">
            <a:extLst>
              <a:ext uri="{FF2B5EF4-FFF2-40B4-BE49-F238E27FC236}">
                <a16:creationId xmlns:a16="http://schemas.microsoft.com/office/drawing/2014/main" id="{B708B325-9378-4D29-BED8-252FAD9045C9}"/>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E5164AA-AED4-4D8A-9A84-42BEDB2D88A6}"/>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903D7DF-9EFA-4898-9095-277501613A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3403544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E84E83-2F4D-4A62-A193-5140B451DF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DF029D-8926-4BCC-9370-A16EC3C7F7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AEF59-BB32-4F2B-85F3-CDFBC216FF5E}"/>
              </a:ext>
            </a:extLst>
          </p:cNvPr>
          <p:cNvSpPr>
            <a:spLocks noGrp="1"/>
          </p:cNvSpPr>
          <p:nvPr>
            <p:ph type="dt" sz="half" idx="10"/>
          </p:nvPr>
        </p:nvSpPr>
        <p:spPr/>
        <p:txBody>
          <a:bodyPr/>
          <a:lstStyle/>
          <a:p>
            <a:fld id="{2F7D36C0-8C3C-4E12-A697-F550A493DDD6}" type="datetimeFigureOut">
              <a:rPr lang="en-GB" smtClean="0"/>
              <a:t>19/10/2022</a:t>
            </a:fld>
            <a:endParaRPr lang="en-GB"/>
          </a:p>
        </p:txBody>
      </p:sp>
      <p:sp>
        <p:nvSpPr>
          <p:cNvPr id="5" name="Footer Placeholder 4">
            <a:extLst>
              <a:ext uri="{FF2B5EF4-FFF2-40B4-BE49-F238E27FC236}">
                <a16:creationId xmlns:a16="http://schemas.microsoft.com/office/drawing/2014/main" id="{47BE89CB-903E-4DA4-B2E3-4159205E50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1B84C8-549C-4EEE-AB92-85B04A2FF2A4}"/>
              </a:ext>
            </a:extLst>
          </p:cNvPr>
          <p:cNvSpPr>
            <a:spLocks noGrp="1"/>
          </p:cNvSpPr>
          <p:nvPr>
            <p:ph type="sldNum" sz="quarter" idx="12"/>
          </p:nvPr>
        </p:nvSpPr>
        <p:spPr/>
        <p:txBody>
          <a:bodyPr/>
          <a:lstStyle/>
          <a:p>
            <a:fld id="{BED81462-DEA9-4348-B13D-4B9DF67A8923}" type="slidenum">
              <a:rPr lang="en-GB" smtClean="0"/>
              <a:t>‹#›</a:t>
            </a:fld>
            <a:endParaRPr lang="en-GB"/>
          </a:p>
        </p:txBody>
      </p:sp>
      <p:sp>
        <p:nvSpPr>
          <p:cNvPr id="7" name="Rectangle 6">
            <a:extLst>
              <a:ext uri="{FF2B5EF4-FFF2-40B4-BE49-F238E27FC236}">
                <a16:creationId xmlns:a16="http://schemas.microsoft.com/office/drawing/2014/main" id="{421AD8BE-0898-4501-B436-62246E30BFBF}"/>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9FE0A81-2F48-4CAB-8E85-B1B0E3668B85}"/>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63C3F5A5-D210-448F-ADBF-3DC604A67F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219604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B8DA-5C7E-1E4C-A6BF-C798C49470FE}"/>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BD00599-0CCB-DF42-844A-4A68D045EF7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72CA553-3F2C-8641-BDA3-C3BE61C96D39}"/>
              </a:ext>
            </a:extLst>
          </p:cNvPr>
          <p:cNvSpPr>
            <a:spLocks noGrp="1"/>
          </p:cNvSpPr>
          <p:nvPr>
            <p:ph type="dt" sz="half" idx="10"/>
          </p:nvPr>
        </p:nvSpPr>
        <p:spPr>
          <a:xfrm>
            <a:off x="529107" y="6173784"/>
            <a:ext cx="2743200" cy="365125"/>
          </a:xfrm>
        </p:spPr>
        <p:txBody>
          <a:bodyPr/>
          <a:lstStyle>
            <a:lvl1pPr>
              <a:defRPr>
                <a:solidFill>
                  <a:schemeClr val="tx1"/>
                </a:solidFill>
              </a:defRPr>
            </a:lvl1pPr>
          </a:lstStyle>
          <a:p>
            <a:fld id="{2F7D36C0-8C3C-4E12-A697-F550A493DDD6}" type="datetimeFigureOut">
              <a:rPr lang="en-GB" smtClean="0"/>
              <a:t>19/10/2022</a:t>
            </a:fld>
            <a:endParaRPr lang="en-GB"/>
          </a:p>
        </p:txBody>
      </p:sp>
      <p:sp>
        <p:nvSpPr>
          <p:cNvPr id="5" name="Footer Placeholder 4">
            <a:extLst>
              <a:ext uri="{FF2B5EF4-FFF2-40B4-BE49-F238E27FC236}">
                <a16:creationId xmlns:a16="http://schemas.microsoft.com/office/drawing/2014/main" id="{16C6EE7A-3BEC-ED43-BD4F-D6D19DEC5481}"/>
              </a:ext>
            </a:extLst>
          </p:cNvPr>
          <p:cNvSpPr>
            <a:spLocks noGrp="1"/>
          </p:cNvSpPr>
          <p:nvPr>
            <p:ph type="ftr" sz="quarter" idx="11"/>
          </p:nvPr>
        </p:nvSpPr>
        <p:spPr>
          <a:xfrm>
            <a:off x="3272307" y="6173786"/>
            <a:ext cx="4114800" cy="365125"/>
          </a:xfrm>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6219F0B6-2ACF-584A-A662-292CE26233AD}"/>
              </a:ext>
            </a:extLst>
          </p:cNvPr>
          <p:cNvSpPr>
            <a:spLocks noGrp="1"/>
          </p:cNvSpPr>
          <p:nvPr>
            <p:ph type="sldNum" sz="quarter" idx="12"/>
          </p:nvPr>
        </p:nvSpPr>
        <p:spPr>
          <a:xfrm>
            <a:off x="7387107" y="6173785"/>
            <a:ext cx="2472744" cy="365125"/>
          </a:xfrm>
        </p:spPr>
        <p:txBody>
          <a:bodyPr/>
          <a:lstStyle>
            <a:lvl1pPr>
              <a:defRPr>
                <a:solidFill>
                  <a:schemeClr val="tx1"/>
                </a:solidFill>
              </a:defRPr>
            </a:lvl1pPr>
          </a:lstStyle>
          <a:p>
            <a:fld id="{BED81462-DEA9-4348-B13D-4B9DF67A8923}" type="slidenum">
              <a:rPr lang="en-GB" smtClean="0"/>
              <a:t>‹#›</a:t>
            </a:fld>
            <a:endParaRPr lang="en-GB"/>
          </a:p>
        </p:txBody>
      </p:sp>
      <p:sp>
        <p:nvSpPr>
          <p:cNvPr id="7" name="Rectangle 6">
            <a:extLst>
              <a:ext uri="{FF2B5EF4-FFF2-40B4-BE49-F238E27FC236}">
                <a16:creationId xmlns:a16="http://schemas.microsoft.com/office/drawing/2014/main" id="{C830FEC1-2EF8-4FFF-BF4A-C855A537FBB0}"/>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01CCA4D-C3E5-4E54-906F-6F16BDDCDDD3}"/>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F6A71ECA-9129-4A69-B198-05DF279B9C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1842858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297B-0C6E-494D-ABF5-357E810EB3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1CA86-631A-8E42-AA75-372AA33110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90FB70D-2C35-934E-BFA8-3543958A3F50}"/>
              </a:ext>
            </a:extLst>
          </p:cNvPr>
          <p:cNvSpPr>
            <a:spLocks noGrp="1"/>
          </p:cNvSpPr>
          <p:nvPr>
            <p:ph type="dt" sz="half" idx="10"/>
          </p:nvPr>
        </p:nvSpPr>
        <p:spPr>
          <a:xfrm>
            <a:off x="541986" y="6474183"/>
            <a:ext cx="2743200" cy="365125"/>
          </a:xfrm>
        </p:spPr>
        <p:txBody>
          <a:bodyPr/>
          <a:lstStyle>
            <a:lvl1pPr>
              <a:defRPr>
                <a:solidFill>
                  <a:schemeClr val="accent1"/>
                </a:solidFill>
              </a:defRPr>
            </a:lvl1pPr>
          </a:lstStyle>
          <a:p>
            <a:fld id="{2F7D36C0-8C3C-4E12-A697-F550A493DDD6}" type="datetimeFigureOut">
              <a:rPr lang="en-GB" smtClean="0"/>
              <a:t>19/10/2022</a:t>
            </a:fld>
            <a:endParaRPr lang="en-GB"/>
          </a:p>
        </p:txBody>
      </p:sp>
      <p:sp>
        <p:nvSpPr>
          <p:cNvPr id="8" name="Footer Placeholder 4">
            <a:extLst>
              <a:ext uri="{FF2B5EF4-FFF2-40B4-BE49-F238E27FC236}">
                <a16:creationId xmlns:a16="http://schemas.microsoft.com/office/drawing/2014/main" id="{36BD23A3-01F8-6941-8EA6-7038EB3A0D9E}"/>
              </a:ext>
            </a:extLst>
          </p:cNvPr>
          <p:cNvSpPr>
            <a:spLocks noGrp="1"/>
          </p:cNvSpPr>
          <p:nvPr>
            <p:ph type="ftr" sz="quarter" idx="11"/>
          </p:nvPr>
        </p:nvSpPr>
        <p:spPr>
          <a:xfrm>
            <a:off x="4038600" y="6462556"/>
            <a:ext cx="4114800" cy="365125"/>
          </a:xfrm>
        </p:spPr>
        <p:txBody>
          <a:bodyPr/>
          <a:lstStyle>
            <a:lvl1pPr>
              <a:defRPr>
                <a:solidFill>
                  <a:schemeClr val="accent1"/>
                </a:solidFill>
              </a:defRPr>
            </a:lvl1pPr>
          </a:lstStyle>
          <a:p>
            <a:endParaRPr lang="en-GB"/>
          </a:p>
        </p:txBody>
      </p:sp>
      <p:sp>
        <p:nvSpPr>
          <p:cNvPr id="9" name="Slide Number Placeholder 5">
            <a:extLst>
              <a:ext uri="{FF2B5EF4-FFF2-40B4-BE49-F238E27FC236}">
                <a16:creationId xmlns:a16="http://schemas.microsoft.com/office/drawing/2014/main" id="{DB56F617-E04E-DD45-B167-134D617241B3}"/>
              </a:ext>
            </a:extLst>
          </p:cNvPr>
          <p:cNvSpPr>
            <a:spLocks noGrp="1"/>
          </p:cNvSpPr>
          <p:nvPr>
            <p:ph type="sldNum" sz="quarter" idx="12"/>
          </p:nvPr>
        </p:nvSpPr>
        <p:spPr>
          <a:xfrm>
            <a:off x="8906814" y="6474182"/>
            <a:ext cx="2743200" cy="365125"/>
          </a:xfrm>
        </p:spPr>
        <p:txBody>
          <a:bodyPr/>
          <a:lstStyle>
            <a:lvl1pPr>
              <a:defRPr>
                <a:solidFill>
                  <a:schemeClr val="accent1"/>
                </a:solidFill>
              </a:defRPr>
            </a:lvl1pPr>
          </a:lstStyle>
          <a:p>
            <a:fld id="{BED81462-DEA9-4348-B13D-4B9DF67A8923}" type="slidenum">
              <a:rPr lang="en-GB" smtClean="0"/>
              <a:t>‹#›</a:t>
            </a:fld>
            <a:endParaRPr lang="en-GB"/>
          </a:p>
        </p:txBody>
      </p:sp>
      <p:sp>
        <p:nvSpPr>
          <p:cNvPr id="10" name="Rectangle 9">
            <a:extLst>
              <a:ext uri="{FF2B5EF4-FFF2-40B4-BE49-F238E27FC236}">
                <a16:creationId xmlns:a16="http://schemas.microsoft.com/office/drawing/2014/main" id="{DDC46AD2-9731-4144-AD18-D04F441664A2}"/>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96C543A-FB20-466A-AFCD-CB1BBA1B12B9}"/>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2E4CC91B-5793-42E9-8D1B-A71FE55C1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3952029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CBB29-65C0-D548-8A49-D061F3BF5EE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D008778-72C5-A844-9526-CCCFD99DA08B}"/>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4FA4D956-96DC-7144-9BC4-4980E5F3A8C7}"/>
              </a:ext>
            </a:extLst>
          </p:cNvPr>
          <p:cNvSpPr>
            <a:spLocks noGrp="1"/>
          </p:cNvSpPr>
          <p:nvPr>
            <p:ph type="dt" sz="half" idx="10"/>
          </p:nvPr>
        </p:nvSpPr>
        <p:spPr>
          <a:xfrm>
            <a:off x="541986" y="6474183"/>
            <a:ext cx="2743200" cy="365125"/>
          </a:xfrm>
        </p:spPr>
        <p:txBody>
          <a:bodyPr/>
          <a:lstStyle>
            <a:lvl1pPr>
              <a:defRPr>
                <a:solidFill>
                  <a:schemeClr val="tx2"/>
                </a:solidFill>
              </a:defRPr>
            </a:lvl1pPr>
          </a:lstStyle>
          <a:p>
            <a:fld id="{2F7D36C0-8C3C-4E12-A697-F550A493DDD6}" type="datetimeFigureOut">
              <a:rPr lang="en-GB" smtClean="0"/>
              <a:t>19/10/2022</a:t>
            </a:fld>
            <a:endParaRPr lang="en-GB"/>
          </a:p>
        </p:txBody>
      </p:sp>
      <p:sp>
        <p:nvSpPr>
          <p:cNvPr id="8" name="Footer Placeholder 4">
            <a:extLst>
              <a:ext uri="{FF2B5EF4-FFF2-40B4-BE49-F238E27FC236}">
                <a16:creationId xmlns:a16="http://schemas.microsoft.com/office/drawing/2014/main" id="{6207038A-FAF6-7040-99DD-12BB4EFD2D73}"/>
              </a:ext>
            </a:extLst>
          </p:cNvPr>
          <p:cNvSpPr>
            <a:spLocks noGrp="1"/>
          </p:cNvSpPr>
          <p:nvPr>
            <p:ph type="ftr" sz="quarter" idx="11"/>
          </p:nvPr>
        </p:nvSpPr>
        <p:spPr>
          <a:xfrm>
            <a:off x="4038600" y="6462556"/>
            <a:ext cx="4114800" cy="365125"/>
          </a:xfrm>
        </p:spPr>
        <p:txBody>
          <a:bodyPr/>
          <a:lstStyle>
            <a:lvl1pPr>
              <a:defRPr>
                <a:solidFill>
                  <a:schemeClr val="tx2"/>
                </a:solidFill>
              </a:defRPr>
            </a:lvl1pPr>
          </a:lstStyle>
          <a:p>
            <a:endParaRPr lang="en-GB"/>
          </a:p>
        </p:txBody>
      </p:sp>
      <p:sp>
        <p:nvSpPr>
          <p:cNvPr id="9" name="Slide Number Placeholder 5">
            <a:extLst>
              <a:ext uri="{FF2B5EF4-FFF2-40B4-BE49-F238E27FC236}">
                <a16:creationId xmlns:a16="http://schemas.microsoft.com/office/drawing/2014/main" id="{CC483AD9-1D56-9D4E-9581-5C15FB813CCA}"/>
              </a:ext>
            </a:extLst>
          </p:cNvPr>
          <p:cNvSpPr>
            <a:spLocks noGrp="1"/>
          </p:cNvSpPr>
          <p:nvPr>
            <p:ph type="sldNum" sz="quarter" idx="12"/>
          </p:nvPr>
        </p:nvSpPr>
        <p:spPr>
          <a:xfrm>
            <a:off x="8906814" y="6474182"/>
            <a:ext cx="2743200" cy="365125"/>
          </a:xfrm>
        </p:spPr>
        <p:txBody>
          <a:bodyPr/>
          <a:lstStyle>
            <a:lvl1pPr>
              <a:defRPr>
                <a:solidFill>
                  <a:schemeClr val="tx2"/>
                </a:solidFill>
              </a:defRPr>
            </a:lvl1pPr>
          </a:lstStyle>
          <a:p>
            <a:fld id="{BED81462-DEA9-4348-B13D-4B9DF67A8923}" type="slidenum">
              <a:rPr lang="en-GB" smtClean="0"/>
              <a:t>‹#›</a:t>
            </a:fld>
            <a:endParaRPr lang="en-GB"/>
          </a:p>
        </p:txBody>
      </p:sp>
      <p:sp>
        <p:nvSpPr>
          <p:cNvPr id="10" name="Rectangle 9">
            <a:extLst>
              <a:ext uri="{FF2B5EF4-FFF2-40B4-BE49-F238E27FC236}">
                <a16:creationId xmlns:a16="http://schemas.microsoft.com/office/drawing/2014/main" id="{4908FA9E-1ADD-4FDE-889B-3C60E615636E}"/>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AF06207-EBC9-4846-A70E-F0C24B743950}"/>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4E17B37-4421-47E8-9D5E-E750E7005E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750871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D9A9-8FDA-4147-9B0E-1FA12F4A72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30955E-B8DB-1E46-9526-C4AF9E38C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995589-4B30-3444-A6B9-D81FCC3888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F2A04D64-2D80-9E45-9059-D67D7E4B487D}"/>
              </a:ext>
            </a:extLst>
          </p:cNvPr>
          <p:cNvSpPr>
            <a:spLocks noGrp="1"/>
          </p:cNvSpPr>
          <p:nvPr>
            <p:ph type="dt" sz="half" idx="10"/>
          </p:nvPr>
        </p:nvSpPr>
        <p:spPr>
          <a:xfrm>
            <a:off x="541986" y="6474183"/>
            <a:ext cx="2743200" cy="365125"/>
          </a:xfrm>
        </p:spPr>
        <p:txBody>
          <a:bodyPr/>
          <a:lstStyle>
            <a:lvl1pPr>
              <a:defRPr>
                <a:solidFill>
                  <a:schemeClr val="bg1"/>
                </a:solidFill>
              </a:defRPr>
            </a:lvl1pPr>
          </a:lstStyle>
          <a:p>
            <a:fld id="{2F7D36C0-8C3C-4E12-A697-F550A493DDD6}" type="datetimeFigureOut">
              <a:rPr lang="en-GB" smtClean="0"/>
              <a:t>19/10/2022</a:t>
            </a:fld>
            <a:endParaRPr lang="en-GB"/>
          </a:p>
        </p:txBody>
      </p:sp>
      <p:sp>
        <p:nvSpPr>
          <p:cNvPr id="9" name="Footer Placeholder 4">
            <a:extLst>
              <a:ext uri="{FF2B5EF4-FFF2-40B4-BE49-F238E27FC236}">
                <a16:creationId xmlns:a16="http://schemas.microsoft.com/office/drawing/2014/main" id="{A53A6FCF-0217-E346-97D2-F243331C1A8E}"/>
              </a:ext>
            </a:extLst>
          </p:cNvPr>
          <p:cNvSpPr>
            <a:spLocks noGrp="1"/>
          </p:cNvSpPr>
          <p:nvPr>
            <p:ph type="ftr" sz="quarter" idx="11"/>
          </p:nvPr>
        </p:nvSpPr>
        <p:spPr>
          <a:xfrm>
            <a:off x="4038600" y="6462556"/>
            <a:ext cx="4114800" cy="365125"/>
          </a:xfrm>
        </p:spPr>
        <p:txBody>
          <a:bodyPr/>
          <a:lstStyle>
            <a:lvl1pPr>
              <a:defRPr>
                <a:solidFill>
                  <a:schemeClr val="bg1"/>
                </a:solidFill>
              </a:defRPr>
            </a:lvl1pPr>
          </a:lstStyle>
          <a:p>
            <a:endParaRPr lang="en-GB"/>
          </a:p>
        </p:txBody>
      </p:sp>
      <p:sp>
        <p:nvSpPr>
          <p:cNvPr id="10" name="Slide Number Placeholder 5">
            <a:extLst>
              <a:ext uri="{FF2B5EF4-FFF2-40B4-BE49-F238E27FC236}">
                <a16:creationId xmlns:a16="http://schemas.microsoft.com/office/drawing/2014/main" id="{98361770-76C8-CF4F-800A-51B82118DCCE}"/>
              </a:ext>
            </a:extLst>
          </p:cNvPr>
          <p:cNvSpPr>
            <a:spLocks noGrp="1"/>
          </p:cNvSpPr>
          <p:nvPr>
            <p:ph type="sldNum" sz="quarter" idx="12"/>
          </p:nvPr>
        </p:nvSpPr>
        <p:spPr>
          <a:xfrm>
            <a:off x="8906814" y="6474182"/>
            <a:ext cx="2743200" cy="365125"/>
          </a:xfrm>
        </p:spPr>
        <p:txBody>
          <a:bodyPr/>
          <a:lstStyle>
            <a:lvl1pPr>
              <a:defRPr>
                <a:solidFill>
                  <a:schemeClr val="bg1"/>
                </a:solidFill>
              </a:defRPr>
            </a:lvl1pPr>
          </a:lstStyle>
          <a:p>
            <a:fld id="{BED81462-DEA9-4348-B13D-4B9DF67A8923}" type="slidenum">
              <a:rPr lang="en-GB" smtClean="0"/>
              <a:t>‹#›</a:t>
            </a:fld>
            <a:endParaRPr lang="en-GB"/>
          </a:p>
        </p:txBody>
      </p:sp>
      <p:sp>
        <p:nvSpPr>
          <p:cNvPr id="11" name="Rectangle 10">
            <a:extLst>
              <a:ext uri="{FF2B5EF4-FFF2-40B4-BE49-F238E27FC236}">
                <a16:creationId xmlns:a16="http://schemas.microsoft.com/office/drawing/2014/main" id="{65AAE7DE-0D9C-4D41-A245-0AA1B2F3709A}"/>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E731631-85DC-4B63-B189-35F947C66E3E}"/>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8DF71F5D-920C-48E4-AAA8-E399A91A0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3927325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723E-35D2-344F-B150-B84214814D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A214C2-65C5-E34E-A597-29AD82EB12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BE9B12-0A37-B141-BA02-D2742758CE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4DE261-632C-BB4D-8F0A-804F8D9799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C8D2A4-A533-484C-AE1E-7202815315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C1EDFD87-2A43-CB44-AD16-CC5517B07F3B}"/>
              </a:ext>
            </a:extLst>
          </p:cNvPr>
          <p:cNvSpPr>
            <a:spLocks noGrp="1"/>
          </p:cNvSpPr>
          <p:nvPr>
            <p:ph type="dt" sz="half" idx="10"/>
          </p:nvPr>
        </p:nvSpPr>
        <p:spPr>
          <a:xfrm>
            <a:off x="541986" y="6474183"/>
            <a:ext cx="2743200" cy="365125"/>
          </a:xfrm>
        </p:spPr>
        <p:txBody>
          <a:bodyPr/>
          <a:lstStyle>
            <a:lvl1pPr>
              <a:defRPr>
                <a:solidFill>
                  <a:schemeClr val="bg1"/>
                </a:solidFill>
              </a:defRPr>
            </a:lvl1pPr>
          </a:lstStyle>
          <a:p>
            <a:fld id="{2F7D36C0-8C3C-4E12-A697-F550A493DDD6}" type="datetimeFigureOut">
              <a:rPr lang="en-GB" smtClean="0"/>
              <a:t>19/10/2022</a:t>
            </a:fld>
            <a:endParaRPr lang="en-GB"/>
          </a:p>
        </p:txBody>
      </p:sp>
      <p:sp>
        <p:nvSpPr>
          <p:cNvPr id="11" name="Footer Placeholder 4">
            <a:extLst>
              <a:ext uri="{FF2B5EF4-FFF2-40B4-BE49-F238E27FC236}">
                <a16:creationId xmlns:a16="http://schemas.microsoft.com/office/drawing/2014/main" id="{CBA66BA1-CAA0-7349-8D97-339853FD392F}"/>
              </a:ext>
            </a:extLst>
          </p:cNvPr>
          <p:cNvSpPr>
            <a:spLocks noGrp="1"/>
          </p:cNvSpPr>
          <p:nvPr>
            <p:ph type="ftr" sz="quarter" idx="11"/>
          </p:nvPr>
        </p:nvSpPr>
        <p:spPr>
          <a:xfrm>
            <a:off x="4038600" y="6462556"/>
            <a:ext cx="4114800" cy="365125"/>
          </a:xfrm>
        </p:spPr>
        <p:txBody>
          <a:bodyPr/>
          <a:lstStyle>
            <a:lvl1pPr>
              <a:defRPr>
                <a:solidFill>
                  <a:schemeClr val="bg1"/>
                </a:solidFill>
              </a:defRPr>
            </a:lvl1pPr>
          </a:lstStyle>
          <a:p>
            <a:endParaRPr lang="en-GB"/>
          </a:p>
        </p:txBody>
      </p:sp>
      <p:sp>
        <p:nvSpPr>
          <p:cNvPr id="12" name="Slide Number Placeholder 5">
            <a:extLst>
              <a:ext uri="{FF2B5EF4-FFF2-40B4-BE49-F238E27FC236}">
                <a16:creationId xmlns:a16="http://schemas.microsoft.com/office/drawing/2014/main" id="{1B25A5E8-C0CA-474F-BFE5-626B7C5ABEE5}"/>
              </a:ext>
            </a:extLst>
          </p:cNvPr>
          <p:cNvSpPr>
            <a:spLocks noGrp="1"/>
          </p:cNvSpPr>
          <p:nvPr>
            <p:ph type="sldNum" sz="quarter" idx="12"/>
          </p:nvPr>
        </p:nvSpPr>
        <p:spPr>
          <a:xfrm>
            <a:off x="8906814" y="6474182"/>
            <a:ext cx="2743200" cy="365125"/>
          </a:xfrm>
        </p:spPr>
        <p:txBody>
          <a:bodyPr/>
          <a:lstStyle>
            <a:lvl1pPr>
              <a:defRPr>
                <a:solidFill>
                  <a:schemeClr val="bg1"/>
                </a:solidFill>
              </a:defRPr>
            </a:lvl1pPr>
          </a:lstStyle>
          <a:p>
            <a:fld id="{BED81462-DEA9-4348-B13D-4B9DF67A8923}" type="slidenum">
              <a:rPr lang="en-GB" smtClean="0"/>
              <a:t>‹#›</a:t>
            </a:fld>
            <a:endParaRPr lang="en-GB"/>
          </a:p>
        </p:txBody>
      </p:sp>
      <p:sp>
        <p:nvSpPr>
          <p:cNvPr id="13" name="Rectangle 12">
            <a:extLst>
              <a:ext uri="{FF2B5EF4-FFF2-40B4-BE49-F238E27FC236}">
                <a16:creationId xmlns:a16="http://schemas.microsoft.com/office/drawing/2014/main" id="{5A6B6A8E-C881-4E08-B60C-B12919C984DB}"/>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6A5F38D-8B2E-4270-B9AE-A0FF58BD0DE7}"/>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CD814057-6891-47B9-B921-CECE611116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1478992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D39E2-9985-BE49-B905-3E18A9BF8F8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8D832AEE-09A9-264E-9D75-1E2E89FD0495}"/>
              </a:ext>
            </a:extLst>
          </p:cNvPr>
          <p:cNvSpPr>
            <a:spLocks noGrp="1"/>
          </p:cNvSpPr>
          <p:nvPr>
            <p:ph type="dt" sz="half" idx="10"/>
          </p:nvPr>
        </p:nvSpPr>
        <p:spPr>
          <a:xfrm>
            <a:off x="541986" y="6474183"/>
            <a:ext cx="2743200" cy="365125"/>
          </a:xfrm>
        </p:spPr>
        <p:txBody>
          <a:bodyPr/>
          <a:lstStyle>
            <a:lvl1pPr>
              <a:defRPr>
                <a:solidFill>
                  <a:schemeClr val="tx2"/>
                </a:solidFill>
              </a:defRPr>
            </a:lvl1pPr>
          </a:lstStyle>
          <a:p>
            <a:fld id="{2F7D36C0-8C3C-4E12-A697-F550A493DDD6}" type="datetimeFigureOut">
              <a:rPr lang="en-GB" smtClean="0"/>
              <a:t>19/10/2022</a:t>
            </a:fld>
            <a:endParaRPr lang="en-GB"/>
          </a:p>
        </p:txBody>
      </p:sp>
      <p:sp>
        <p:nvSpPr>
          <p:cNvPr id="7" name="Footer Placeholder 4">
            <a:extLst>
              <a:ext uri="{FF2B5EF4-FFF2-40B4-BE49-F238E27FC236}">
                <a16:creationId xmlns:a16="http://schemas.microsoft.com/office/drawing/2014/main" id="{05F578DA-7798-DD44-BC9A-1FF387C9F416}"/>
              </a:ext>
            </a:extLst>
          </p:cNvPr>
          <p:cNvSpPr>
            <a:spLocks noGrp="1"/>
          </p:cNvSpPr>
          <p:nvPr>
            <p:ph type="ftr" sz="quarter" idx="11"/>
          </p:nvPr>
        </p:nvSpPr>
        <p:spPr>
          <a:xfrm>
            <a:off x="4038600" y="6462556"/>
            <a:ext cx="4114800" cy="365125"/>
          </a:xfrm>
        </p:spPr>
        <p:txBody>
          <a:bodyPr/>
          <a:lstStyle>
            <a:lvl1pPr>
              <a:defRPr>
                <a:solidFill>
                  <a:schemeClr val="tx2"/>
                </a:solidFill>
              </a:defRPr>
            </a:lvl1pPr>
          </a:lstStyle>
          <a:p>
            <a:endParaRPr lang="en-GB"/>
          </a:p>
        </p:txBody>
      </p:sp>
      <p:sp>
        <p:nvSpPr>
          <p:cNvPr id="8" name="Slide Number Placeholder 5">
            <a:extLst>
              <a:ext uri="{FF2B5EF4-FFF2-40B4-BE49-F238E27FC236}">
                <a16:creationId xmlns:a16="http://schemas.microsoft.com/office/drawing/2014/main" id="{D58C6870-3C05-3A4E-8C41-E16AC1115B92}"/>
              </a:ext>
            </a:extLst>
          </p:cNvPr>
          <p:cNvSpPr>
            <a:spLocks noGrp="1"/>
          </p:cNvSpPr>
          <p:nvPr>
            <p:ph type="sldNum" sz="quarter" idx="12"/>
          </p:nvPr>
        </p:nvSpPr>
        <p:spPr>
          <a:xfrm>
            <a:off x="8906814" y="6474182"/>
            <a:ext cx="2743200" cy="365125"/>
          </a:xfrm>
        </p:spPr>
        <p:txBody>
          <a:bodyPr/>
          <a:lstStyle>
            <a:lvl1pPr>
              <a:defRPr>
                <a:solidFill>
                  <a:schemeClr val="tx2"/>
                </a:solidFill>
              </a:defRPr>
            </a:lvl1pPr>
          </a:lstStyle>
          <a:p>
            <a:fld id="{BED81462-DEA9-4348-B13D-4B9DF67A8923}" type="slidenum">
              <a:rPr lang="en-GB" smtClean="0"/>
              <a:t>‹#›</a:t>
            </a:fld>
            <a:endParaRPr lang="en-GB"/>
          </a:p>
        </p:txBody>
      </p:sp>
      <p:sp>
        <p:nvSpPr>
          <p:cNvPr id="9" name="Rectangle 8">
            <a:extLst>
              <a:ext uri="{FF2B5EF4-FFF2-40B4-BE49-F238E27FC236}">
                <a16:creationId xmlns:a16="http://schemas.microsoft.com/office/drawing/2014/main" id="{C97AEDC6-3FE5-40F2-8812-D7AD861F2DC3}"/>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178D288-5A51-46D3-86E5-219DF3BAB072}"/>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B09C5238-356D-40DB-ADD3-AF6ACD3516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2969356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023B3ED-8B81-6E43-8FB4-4E7A2AD9D10A}"/>
              </a:ext>
            </a:extLst>
          </p:cNvPr>
          <p:cNvSpPr>
            <a:spLocks noGrp="1"/>
          </p:cNvSpPr>
          <p:nvPr>
            <p:ph type="dt" sz="half" idx="10"/>
          </p:nvPr>
        </p:nvSpPr>
        <p:spPr>
          <a:xfrm>
            <a:off x="541986" y="6474183"/>
            <a:ext cx="2743200" cy="365125"/>
          </a:xfrm>
        </p:spPr>
        <p:txBody>
          <a:bodyPr/>
          <a:lstStyle>
            <a:lvl1pPr>
              <a:defRPr>
                <a:solidFill>
                  <a:schemeClr val="accent1"/>
                </a:solidFill>
              </a:defRPr>
            </a:lvl1pPr>
          </a:lstStyle>
          <a:p>
            <a:fld id="{2F7D36C0-8C3C-4E12-A697-F550A493DDD6}" type="datetimeFigureOut">
              <a:rPr lang="en-GB" smtClean="0"/>
              <a:t>19/10/2022</a:t>
            </a:fld>
            <a:endParaRPr lang="en-GB"/>
          </a:p>
        </p:txBody>
      </p:sp>
      <p:sp>
        <p:nvSpPr>
          <p:cNvPr id="6" name="Footer Placeholder 4">
            <a:extLst>
              <a:ext uri="{FF2B5EF4-FFF2-40B4-BE49-F238E27FC236}">
                <a16:creationId xmlns:a16="http://schemas.microsoft.com/office/drawing/2014/main" id="{369EE751-FFF7-3E4E-961C-E5A7635FFD00}"/>
              </a:ext>
            </a:extLst>
          </p:cNvPr>
          <p:cNvSpPr>
            <a:spLocks noGrp="1"/>
          </p:cNvSpPr>
          <p:nvPr>
            <p:ph type="ftr" sz="quarter" idx="11"/>
          </p:nvPr>
        </p:nvSpPr>
        <p:spPr>
          <a:xfrm>
            <a:off x="4038600" y="6462556"/>
            <a:ext cx="4114800" cy="365125"/>
          </a:xfrm>
        </p:spPr>
        <p:txBody>
          <a:bodyPr/>
          <a:lstStyle>
            <a:lvl1pPr>
              <a:defRPr>
                <a:solidFill>
                  <a:schemeClr val="accent1"/>
                </a:solidFill>
              </a:defRPr>
            </a:lvl1pPr>
          </a:lstStyle>
          <a:p>
            <a:endParaRPr lang="en-GB"/>
          </a:p>
        </p:txBody>
      </p:sp>
      <p:sp>
        <p:nvSpPr>
          <p:cNvPr id="7" name="Slide Number Placeholder 5">
            <a:extLst>
              <a:ext uri="{FF2B5EF4-FFF2-40B4-BE49-F238E27FC236}">
                <a16:creationId xmlns:a16="http://schemas.microsoft.com/office/drawing/2014/main" id="{376639A1-8DD6-D744-AD48-8B453218C7CF}"/>
              </a:ext>
            </a:extLst>
          </p:cNvPr>
          <p:cNvSpPr>
            <a:spLocks noGrp="1"/>
          </p:cNvSpPr>
          <p:nvPr>
            <p:ph type="sldNum" sz="quarter" idx="12"/>
          </p:nvPr>
        </p:nvSpPr>
        <p:spPr>
          <a:xfrm>
            <a:off x="8906814" y="6474182"/>
            <a:ext cx="2743200" cy="365125"/>
          </a:xfrm>
        </p:spPr>
        <p:txBody>
          <a:bodyPr/>
          <a:lstStyle>
            <a:lvl1pPr>
              <a:defRPr>
                <a:solidFill>
                  <a:schemeClr val="accent1"/>
                </a:solidFill>
              </a:defRPr>
            </a:lvl1pPr>
          </a:lstStyle>
          <a:p>
            <a:fld id="{BED81462-DEA9-4348-B13D-4B9DF67A8923}" type="slidenum">
              <a:rPr lang="en-GB" smtClean="0"/>
              <a:t>‹#›</a:t>
            </a:fld>
            <a:endParaRPr lang="en-GB"/>
          </a:p>
        </p:txBody>
      </p:sp>
      <p:sp>
        <p:nvSpPr>
          <p:cNvPr id="8" name="Rectangle 7">
            <a:extLst>
              <a:ext uri="{FF2B5EF4-FFF2-40B4-BE49-F238E27FC236}">
                <a16:creationId xmlns:a16="http://schemas.microsoft.com/office/drawing/2014/main" id="{D1A480C1-2AF7-405A-B4EE-F379AC12E884}"/>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3C14956-E8CA-4EF9-87AD-11B35603875A}"/>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6530134-CD42-4172-8E7C-87EAE3E26B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239791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title</a:t>
            </a:r>
            <a:endParaRPr lang="en-GB"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
        <p:nvSpPr>
          <p:cNvPr id="7" name="Rectangle 6"/>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
        <p:nvSpPr>
          <p:cNvPr id="10" name="Rectangle 9"/>
          <p:cNvSpPr/>
          <p:nvPr userDrawn="1"/>
        </p:nvSpPr>
        <p:spPr>
          <a:xfrm>
            <a:off x="9302750" y="5956299"/>
            <a:ext cx="134653"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4669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3330A-CB31-BD43-B831-90D1D04A4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96642F-CA70-7F4F-A2B1-1F89B2C54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FD471A-6DC3-7740-BBF8-15414A292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A50451AE-AECF-5445-A6BA-63E4420832A0}"/>
              </a:ext>
            </a:extLst>
          </p:cNvPr>
          <p:cNvSpPr>
            <a:spLocks noGrp="1"/>
          </p:cNvSpPr>
          <p:nvPr>
            <p:ph type="dt" sz="half" idx="10"/>
          </p:nvPr>
        </p:nvSpPr>
        <p:spPr>
          <a:xfrm>
            <a:off x="541986" y="6474183"/>
            <a:ext cx="2743200" cy="365125"/>
          </a:xfrm>
        </p:spPr>
        <p:txBody>
          <a:bodyPr/>
          <a:lstStyle>
            <a:lvl1pPr>
              <a:defRPr>
                <a:solidFill>
                  <a:schemeClr val="bg1"/>
                </a:solidFill>
              </a:defRPr>
            </a:lvl1pPr>
          </a:lstStyle>
          <a:p>
            <a:fld id="{2F7D36C0-8C3C-4E12-A697-F550A493DDD6}" type="datetimeFigureOut">
              <a:rPr lang="en-GB" smtClean="0"/>
              <a:t>19/10/2022</a:t>
            </a:fld>
            <a:endParaRPr lang="en-GB"/>
          </a:p>
        </p:txBody>
      </p:sp>
      <p:sp>
        <p:nvSpPr>
          <p:cNvPr id="9" name="Footer Placeholder 4">
            <a:extLst>
              <a:ext uri="{FF2B5EF4-FFF2-40B4-BE49-F238E27FC236}">
                <a16:creationId xmlns:a16="http://schemas.microsoft.com/office/drawing/2014/main" id="{20B0CA83-0503-8A47-9FE0-F5940D43C8C7}"/>
              </a:ext>
            </a:extLst>
          </p:cNvPr>
          <p:cNvSpPr>
            <a:spLocks noGrp="1"/>
          </p:cNvSpPr>
          <p:nvPr>
            <p:ph type="ftr" sz="quarter" idx="11"/>
          </p:nvPr>
        </p:nvSpPr>
        <p:spPr>
          <a:xfrm>
            <a:off x="4038600" y="6462556"/>
            <a:ext cx="4114800" cy="365125"/>
          </a:xfrm>
        </p:spPr>
        <p:txBody>
          <a:bodyPr/>
          <a:lstStyle>
            <a:lvl1pPr>
              <a:defRPr>
                <a:solidFill>
                  <a:schemeClr val="bg1"/>
                </a:solidFill>
              </a:defRPr>
            </a:lvl1pPr>
          </a:lstStyle>
          <a:p>
            <a:endParaRPr lang="en-GB"/>
          </a:p>
        </p:txBody>
      </p:sp>
      <p:sp>
        <p:nvSpPr>
          <p:cNvPr id="10" name="Slide Number Placeholder 5">
            <a:extLst>
              <a:ext uri="{FF2B5EF4-FFF2-40B4-BE49-F238E27FC236}">
                <a16:creationId xmlns:a16="http://schemas.microsoft.com/office/drawing/2014/main" id="{4BDCC4E7-8216-6A45-B197-50C71122594A}"/>
              </a:ext>
            </a:extLst>
          </p:cNvPr>
          <p:cNvSpPr>
            <a:spLocks noGrp="1"/>
          </p:cNvSpPr>
          <p:nvPr>
            <p:ph type="sldNum" sz="quarter" idx="12"/>
          </p:nvPr>
        </p:nvSpPr>
        <p:spPr>
          <a:xfrm>
            <a:off x="8906814" y="6474182"/>
            <a:ext cx="2743200" cy="365125"/>
          </a:xfrm>
        </p:spPr>
        <p:txBody>
          <a:bodyPr/>
          <a:lstStyle>
            <a:lvl1pPr>
              <a:defRPr>
                <a:solidFill>
                  <a:schemeClr val="bg1"/>
                </a:solidFill>
              </a:defRPr>
            </a:lvl1pPr>
          </a:lstStyle>
          <a:p>
            <a:fld id="{BED81462-DEA9-4348-B13D-4B9DF67A8923}" type="slidenum">
              <a:rPr lang="en-GB" smtClean="0"/>
              <a:t>‹#›</a:t>
            </a:fld>
            <a:endParaRPr lang="en-GB"/>
          </a:p>
        </p:txBody>
      </p:sp>
      <p:sp>
        <p:nvSpPr>
          <p:cNvPr id="11" name="Rectangle 10">
            <a:extLst>
              <a:ext uri="{FF2B5EF4-FFF2-40B4-BE49-F238E27FC236}">
                <a16:creationId xmlns:a16="http://schemas.microsoft.com/office/drawing/2014/main" id="{DA2C387D-3A1F-4508-9AFF-DC7475A48F31}"/>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FCD5766-8A52-4236-A82C-D29A561684C6}"/>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1EB50A50-CE84-453A-B239-21D28DD7E5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3225618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8F740-E8AC-1847-A6A7-26D1E4342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E3CFEB-B521-124C-9929-F7AA6BBBDC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E790C64-3951-5848-BB93-D0543D3A2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38CEBF6-A92E-1F42-8C97-E93E7D80BF33}"/>
              </a:ext>
            </a:extLst>
          </p:cNvPr>
          <p:cNvSpPr>
            <a:spLocks noGrp="1"/>
          </p:cNvSpPr>
          <p:nvPr>
            <p:ph type="dt" sz="half" idx="10"/>
          </p:nvPr>
        </p:nvSpPr>
        <p:spPr>
          <a:xfrm>
            <a:off x="541986" y="6474183"/>
            <a:ext cx="2743200" cy="365125"/>
          </a:xfrm>
        </p:spPr>
        <p:txBody>
          <a:bodyPr/>
          <a:lstStyle>
            <a:lvl1pPr>
              <a:defRPr>
                <a:solidFill>
                  <a:schemeClr val="bg1"/>
                </a:solidFill>
              </a:defRPr>
            </a:lvl1pPr>
          </a:lstStyle>
          <a:p>
            <a:fld id="{2F7D36C0-8C3C-4E12-A697-F550A493DDD6}" type="datetimeFigureOut">
              <a:rPr lang="en-GB" smtClean="0"/>
              <a:t>19/10/2022</a:t>
            </a:fld>
            <a:endParaRPr lang="en-GB"/>
          </a:p>
        </p:txBody>
      </p:sp>
      <p:sp>
        <p:nvSpPr>
          <p:cNvPr id="9" name="Footer Placeholder 4">
            <a:extLst>
              <a:ext uri="{FF2B5EF4-FFF2-40B4-BE49-F238E27FC236}">
                <a16:creationId xmlns:a16="http://schemas.microsoft.com/office/drawing/2014/main" id="{95A87605-9777-8047-8D43-14D6C00F7F68}"/>
              </a:ext>
            </a:extLst>
          </p:cNvPr>
          <p:cNvSpPr>
            <a:spLocks noGrp="1"/>
          </p:cNvSpPr>
          <p:nvPr>
            <p:ph type="ftr" sz="quarter" idx="11"/>
          </p:nvPr>
        </p:nvSpPr>
        <p:spPr>
          <a:xfrm>
            <a:off x="4038600" y="6462556"/>
            <a:ext cx="4114800" cy="365125"/>
          </a:xfrm>
        </p:spPr>
        <p:txBody>
          <a:bodyPr/>
          <a:lstStyle>
            <a:lvl1pPr>
              <a:defRPr>
                <a:solidFill>
                  <a:schemeClr val="bg1"/>
                </a:solidFill>
              </a:defRPr>
            </a:lvl1pPr>
          </a:lstStyle>
          <a:p>
            <a:endParaRPr lang="en-GB"/>
          </a:p>
        </p:txBody>
      </p:sp>
      <p:sp>
        <p:nvSpPr>
          <p:cNvPr id="10" name="Slide Number Placeholder 5">
            <a:extLst>
              <a:ext uri="{FF2B5EF4-FFF2-40B4-BE49-F238E27FC236}">
                <a16:creationId xmlns:a16="http://schemas.microsoft.com/office/drawing/2014/main" id="{E7F7ABE2-2051-3D48-9F8F-DD41411910EE}"/>
              </a:ext>
            </a:extLst>
          </p:cNvPr>
          <p:cNvSpPr>
            <a:spLocks noGrp="1"/>
          </p:cNvSpPr>
          <p:nvPr>
            <p:ph type="sldNum" sz="quarter" idx="12"/>
          </p:nvPr>
        </p:nvSpPr>
        <p:spPr>
          <a:xfrm>
            <a:off x="8906814" y="6474182"/>
            <a:ext cx="2743200" cy="365125"/>
          </a:xfrm>
        </p:spPr>
        <p:txBody>
          <a:bodyPr/>
          <a:lstStyle>
            <a:lvl1pPr>
              <a:defRPr>
                <a:solidFill>
                  <a:schemeClr val="bg1"/>
                </a:solidFill>
              </a:defRPr>
            </a:lvl1pPr>
          </a:lstStyle>
          <a:p>
            <a:fld id="{BED81462-DEA9-4348-B13D-4B9DF67A8923}" type="slidenum">
              <a:rPr lang="en-GB" smtClean="0"/>
              <a:t>‹#›</a:t>
            </a:fld>
            <a:endParaRPr lang="en-GB"/>
          </a:p>
        </p:txBody>
      </p:sp>
      <p:sp>
        <p:nvSpPr>
          <p:cNvPr id="11" name="Rectangle 10">
            <a:extLst>
              <a:ext uri="{FF2B5EF4-FFF2-40B4-BE49-F238E27FC236}">
                <a16:creationId xmlns:a16="http://schemas.microsoft.com/office/drawing/2014/main" id="{46C0AC11-83BE-4145-8011-6F5D3AE7C170}"/>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57B0BAB-9F98-4455-A990-4A2F3835344F}"/>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75179714-7932-40BE-9769-AEE1807BC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1802309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Grey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297B-0C6E-494D-ABF5-357E810EB3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1CA86-631A-8E42-AA75-372AA33110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90FB70D-2C35-934E-BFA8-3543958A3F50}"/>
              </a:ext>
            </a:extLst>
          </p:cNvPr>
          <p:cNvSpPr>
            <a:spLocks noGrp="1"/>
          </p:cNvSpPr>
          <p:nvPr>
            <p:ph type="dt" sz="half" idx="10"/>
          </p:nvPr>
        </p:nvSpPr>
        <p:spPr>
          <a:xfrm>
            <a:off x="541986" y="6474183"/>
            <a:ext cx="2743200" cy="365125"/>
          </a:xfrm>
        </p:spPr>
        <p:txBody>
          <a:bodyPr/>
          <a:lstStyle>
            <a:lvl1pPr>
              <a:defRPr>
                <a:solidFill>
                  <a:schemeClr val="tx2"/>
                </a:solidFill>
              </a:defRPr>
            </a:lvl1pPr>
          </a:lstStyle>
          <a:p>
            <a:fld id="{2F7D36C0-8C3C-4E12-A697-F550A493DDD6}" type="datetimeFigureOut">
              <a:rPr lang="en-GB" smtClean="0"/>
              <a:t>19/10/2022</a:t>
            </a:fld>
            <a:endParaRPr lang="en-GB"/>
          </a:p>
        </p:txBody>
      </p:sp>
      <p:sp>
        <p:nvSpPr>
          <p:cNvPr id="8" name="Footer Placeholder 4">
            <a:extLst>
              <a:ext uri="{FF2B5EF4-FFF2-40B4-BE49-F238E27FC236}">
                <a16:creationId xmlns:a16="http://schemas.microsoft.com/office/drawing/2014/main" id="{36BD23A3-01F8-6941-8EA6-7038EB3A0D9E}"/>
              </a:ext>
            </a:extLst>
          </p:cNvPr>
          <p:cNvSpPr>
            <a:spLocks noGrp="1"/>
          </p:cNvSpPr>
          <p:nvPr>
            <p:ph type="ftr" sz="quarter" idx="11"/>
          </p:nvPr>
        </p:nvSpPr>
        <p:spPr>
          <a:xfrm>
            <a:off x="4038600" y="6462556"/>
            <a:ext cx="4114800" cy="365125"/>
          </a:xfrm>
        </p:spPr>
        <p:txBody>
          <a:bodyPr/>
          <a:lstStyle>
            <a:lvl1pPr>
              <a:defRPr>
                <a:solidFill>
                  <a:schemeClr val="tx2"/>
                </a:solidFill>
              </a:defRPr>
            </a:lvl1pPr>
          </a:lstStyle>
          <a:p>
            <a:endParaRPr lang="en-GB"/>
          </a:p>
        </p:txBody>
      </p:sp>
      <p:sp>
        <p:nvSpPr>
          <p:cNvPr id="9" name="Slide Number Placeholder 5">
            <a:extLst>
              <a:ext uri="{FF2B5EF4-FFF2-40B4-BE49-F238E27FC236}">
                <a16:creationId xmlns:a16="http://schemas.microsoft.com/office/drawing/2014/main" id="{DB56F617-E04E-DD45-B167-134D617241B3}"/>
              </a:ext>
            </a:extLst>
          </p:cNvPr>
          <p:cNvSpPr>
            <a:spLocks noGrp="1"/>
          </p:cNvSpPr>
          <p:nvPr>
            <p:ph type="sldNum" sz="quarter" idx="12"/>
          </p:nvPr>
        </p:nvSpPr>
        <p:spPr>
          <a:xfrm>
            <a:off x="8906814" y="6474182"/>
            <a:ext cx="2743200" cy="365125"/>
          </a:xfrm>
        </p:spPr>
        <p:txBody>
          <a:bodyPr/>
          <a:lstStyle>
            <a:lvl1pPr>
              <a:defRPr>
                <a:solidFill>
                  <a:schemeClr val="tx2"/>
                </a:solidFill>
              </a:defRPr>
            </a:lvl1pPr>
          </a:lstStyle>
          <a:p>
            <a:fld id="{BED81462-DEA9-4348-B13D-4B9DF67A8923}" type="slidenum">
              <a:rPr lang="en-GB" smtClean="0"/>
              <a:t>‹#›</a:t>
            </a:fld>
            <a:endParaRPr lang="en-GB"/>
          </a:p>
        </p:txBody>
      </p:sp>
    </p:spTree>
    <p:extLst>
      <p:ext uri="{BB962C8B-B14F-4D97-AF65-F5344CB8AC3E}">
        <p14:creationId xmlns:p14="http://schemas.microsoft.com/office/powerpoint/2010/main" val="2347940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Grey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CBB29-65C0-D548-8A49-D061F3BF5EE7}"/>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defRPr>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CD008778-72C5-A844-9526-CCCFD99DA08B}"/>
              </a:ext>
            </a:extLst>
          </p:cNvPr>
          <p:cNvSpPr>
            <a:spLocks noGrp="1"/>
          </p:cNvSpPr>
          <p:nvPr>
            <p:ph type="body" idx="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4FA4D956-96DC-7144-9BC4-4980E5F3A8C7}"/>
              </a:ext>
            </a:extLst>
          </p:cNvPr>
          <p:cNvSpPr>
            <a:spLocks noGrp="1"/>
          </p:cNvSpPr>
          <p:nvPr>
            <p:ph type="dt" sz="half" idx="10"/>
          </p:nvPr>
        </p:nvSpPr>
        <p:spPr>
          <a:xfrm>
            <a:off x="541986" y="6474183"/>
            <a:ext cx="2743200" cy="365125"/>
          </a:xfrm>
        </p:spPr>
        <p:txBody>
          <a:bodyPr/>
          <a:lstStyle>
            <a:lvl1pPr>
              <a:defRPr>
                <a:solidFill>
                  <a:schemeClr val="tx2"/>
                </a:solidFill>
              </a:defRPr>
            </a:lvl1pPr>
          </a:lstStyle>
          <a:p>
            <a:fld id="{2F7D36C0-8C3C-4E12-A697-F550A493DDD6}" type="datetimeFigureOut">
              <a:rPr lang="en-GB" smtClean="0"/>
              <a:t>19/10/2022</a:t>
            </a:fld>
            <a:endParaRPr lang="en-GB"/>
          </a:p>
        </p:txBody>
      </p:sp>
      <p:sp>
        <p:nvSpPr>
          <p:cNvPr id="8" name="Footer Placeholder 4">
            <a:extLst>
              <a:ext uri="{FF2B5EF4-FFF2-40B4-BE49-F238E27FC236}">
                <a16:creationId xmlns:a16="http://schemas.microsoft.com/office/drawing/2014/main" id="{6207038A-FAF6-7040-99DD-12BB4EFD2D73}"/>
              </a:ext>
            </a:extLst>
          </p:cNvPr>
          <p:cNvSpPr>
            <a:spLocks noGrp="1"/>
          </p:cNvSpPr>
          <p:nvPr>
            <p:ph type="ftr" sz="quarter" idx="11"/>
          </p:nvPr>
        </p:nvSpPr>
        <p:spPr>
          <a:xfrm>
            <a:off x="4038600" y="6462556"/>
            <a:ext cx="4114800" cy="365125"/>
          </a:xfrm>
        </p:spPr>
        <p:txBody>
          <a:bodyPr/>
          <a:lstStyle>
            <a:lvl1pPr>
              <a:defRPr>
                <a:solidFill>
                  <a:schemeClr val="tx2"/>
                </a:solidFill>
              </a:defRPr>
            </a:lvl1pPr>
          </a:lstStyle>
          <a:p>
            <a:endParaRPr lang="en-GB"/>
          </a:p>
        </p:txBody>
      </p:sp>
      <p:sp>
        <p:nvSpPr>
          <p:cNvPr id="9" name="Slide Number Placeholder 5">
            <a:extLst>
              <a:ext uri="{FF2B5EF4-FFF2-40B4-BE49-F238E27FC236}">
                <a16:creationId xmlns:a16="http://schemas.microsoft.com/office/drawing/2014/main" id="{CC483AD9-1D56-9D4E-9581-5C15FB813CCA}"/>
              </a:ext>
            </a:extLst>
          </p:cNvPr>
          <p:cNvSpPr>
            <a:spLocks noGrp="1"/>
          </p:cNvSpPr>
          <p:nvPr>
            <p:ph type="sldNum" sz="quarter" idx="12"/>
          </p:nvPr>
        </p:nvSpPr>
        <p:spPr>
          <a:xfrm>
            <a:off x="8906814" y="6474182"/>
            <a:ext cx="2743200" cy="365125"/>
          </a:xfrm>
        </p:spPr>
        <p:txBody>
          <a:bodyPr/>
          <a:lstStyle>
            <a:lvl1pPr>
              <a:defRPr>
                <a:solidFill>
                  <a:schemeClr val="tx2"/>
                </a:solidFill>
              </a:defRPr>
            </a:lvl1pPr>
          </a:lstStyle>
          <a:p>
            <a:fld id="{BED81462-DEA9-4348-B13D-4B9DF67A8923}" type="slidenum">
              <a:rPr lang="en-GB" smtClean="0"/>
              <a:t>‹#›</a:t>
            </a:fld>
            <a:endParaRPr lang="en-GB"/>
          </a:p>
        </p:txBody>
      </p:sp>
    </p:spTree>
    <p:extLst>
      <p:ext uri="{BB962C8B-B14F-4D97-AF65-F5344CB8AC3E}">
        <p14:creationId xmlns:p14="http://schemas.microsoft.com/office/powerpoint/2010/main" val="4293320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Grey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D9A9-8FDA-4147-9B0E-1FA12F4A72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30955E-B8DB-1E46-9526-C4AF9E38C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995589-4B30-3444-A6B9-D81FCC3888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F2A04D64-2D80-9E45-9059-D67D7E4B487D}"/>
              </a:ext>
            </a:extLst>
          </p:cNvPr>
          <p:cNvSpPr>
            <a:spLocks noGrp="1"/>
          </p:cNvSpPr>
          <p:nvPr>
            <p:ph type="dt" sz="half" idx="10"/>
          </p:nvPr>
        </p:nvSpPr>
        <p:spPr>
          <a:xfrm>
            <a:off x="541986" y="6474183"/>
            <a:ext cx="2743200" cy="365125"/>
          </a:xfrm>
        </p:spPr>
        <p:txBody>
          <a:bodyPr/>
          <a:lstStyle>
            <a:lvl1pPr>
              <a:defRPr>
                <a:solidFill>
                  <a:schemeClr val="bg1"/>
                </a:solidFill>
              </a:defRPr>
            </a:lvl1pPr>
          </a:lstStyle>
          <a:p>
            <a:fld id="{2F7D36C0-8C3C-4E12-A697-F550A493DDD6}" type="datetimeFigureOut">
              <a:rPr lang="en-GB" smtClean="0"/>
              <a:t>19/10/2022</a:t>
            </a:fld>
            <a:endParaRPr lang="en-GB"/>
          </a:p>
        </p:txBody>
      </p:sp>
      <p:sp>
        <p:nvSpPr>
          <p:cNvPr id="9" name="Footer Placeholder 4">
            <a:extLst>
              <a:ext uri="{FF2B5EF4-FFF2-40B4-BE49-F238E27FC236}">
                <a16:creationId xmlns:a16="http://schemas.microsoft.com/office/drawing/2014/main" id="{A53A6FCF-0217-E346-97D2-F243331C1A8E}"/>
              </a:ext>
            </a:extLst>
          </p:cNvPr>
          <p:cNvSpPr>
            <a:spLocks noGrp="1"/>
          </p:cNvSpPr>
          <p:nvPr>
            <p:ph type="ftr" sz="quarter" idx="11"/>
          </p:nvPr>
        </p:nvSpPr>
        <p:spPr>
          <a:xfrm>
            <a:off x="4038600" y="6462556"/>
            <a:ext cx="4114800" cy="365125"/>
          </a:xfrm>
        </p:spPr>
        <p:txBody>
          <a:bodyPr/>
          <a:lstStyle>
            <a:lvl1pPr>
              <a:defRPr>
                <a:solidFill>
                  <a:schemeClr val="bg1"/>
                </a:solidFill>
              </a:defRPr>
            </a:lvl1pPr>
          </a:lstStyle>
          <a:p>
            <a:endParaRPr lang="en-GB"/>
          </a:p>
        </p:txBody>
      </p:sp>
      <p:sp>
        <p:nvSpPr>
          <p:cNvPr id="10" name="Slide Number Placeholder 5">
            <a:extLst>
              <a:ext uri="{FF2B5EF4-FFF2-40B4-BE49-F238E27FC236}">
                <a16:creationId xmlns:a16="http://schemas.microsoft.com/office/drawing/2014/main" id="{98361770-76C8-CF4F-800A-51B82118DCCE}"/>
              </a:ext>
            </a:extLst>
          </p:cNvPr>
          <p:cNvSpPr>
            <a:spLocks noGrp="1"/>
          </p:cNvSpPr>
          <p:nvPr>
            <p:ph type="sldNum" sz="quarter" idx="12"/>
          </p:nvPr>
        </p:nvSpPr>
        <p:spPr>
          <a:xfrm>
            <a:off x="8906814" y="6474182"/>
            <a:ext cx="2743200" cy="365125"/>
          </a:xfrm>
        </p:spPr>
        <p:txBody>
          <a:bodyPr/>
          <a:lstStyle>
            <a:lvl1pPr>
              <a:defRPr>
                <a:solidFill>
                  <a:schemeClr val="bg1"/>
                </a:solidFill>
              </a:defRPr>
            </a:lvl1pPr>
          </a:lstStyle>
          <a:p>
            <a:fld id="{BED81462-DEA9-4348-B13D-4B9DF67A8923}" type="slidenum">
              <a:rPr lang="en-GB" smtClean="0"/>
              <a:t>‹#›</a:t>
            </a:fld>
            <a:endParaRPr lang="en-GB"/>
          </a:p>
        </p:txBody>
      </p:sp>
    </p:spTree>
    <p:extLst>
      <p:ext uri="{BB962C8B-B14F-4D97-AF65-F5344CB8AC3E}">
        <p14:creationId xmlns:p14="http://schemas.microsoft.com/office/powerpoint/2010/main" val="2748154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Grey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723E-35D2-344F-B150-B84214814D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A214C2-65C5-E34E-A597-29AD82EB12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BE9B12-0A37-B141-BA02-D2742758CE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4DE261-632C-BB4D-8F0A-804F8D9799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C8D2A4-A533-484C-AE1E-7202815315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C1EDFD87-2A43-CB44-AD16-CC5517B07F3B}"/>
              </a:ext>
            </a:extLst>
          </p:cNvPr>
          <p:cNvSpPr>
            <a:spLocks noGrp="1"/>
          </p:cNvSpPr>
          <p:nvPr>
            <p:ph type="dt" sz="half" idx="10"/>
          </p:nvPr>
        </p:nvSpPr>
        <p:spPr>
          <a:xfrm>
            <a:off x="541986" y="6474183"/>
            <a:ext cx="2743200" cy="365125"/>
          </a:xfrm>
        </p:spPr>
        <p:txBody>
          <a:bodyPr/>
          <a:lstStyle>
            <a:lvl1pPr>
              <a:defRPr>
                <a:solidFill>
                  <a:schemeClr val="bg1"/>
                </a:solidFill>
              </a:defRPr>
            </a:lvl1pPr>
          </a:lstStyle>
          <a:p>
            <a:fld id="{2F7D36C0-8C3C-4E12-A697-F550A493DDD6}" type="datetimeFigureOut">
              <a:rPr lang="en-GB" smtClean="0"/>
              <a:t>19/10/2022</a:t>
            </a:fld>
            <a:endParaRPr lang="en-GB"/>
          </a:p>
        </p:txBody>
      </p:sp>
      <p:sp>
        <p:nvSpPr>
          <p:cNvPr id="11" name="Footer Placeholder 4">
            <a:extLst>
              <a:ext uri="{FF2B5EF4-FFF2-40B4-BE49-F238E27FC236}">
                <a16:creationId xmlns:a16="http://schemas.microsoft.com/office/drawing/2014/main" id="{CBA66BA1-CAA0-7349-8D97-339853FD392F}"/>
              </a:ext>
            </a:extLst>
          </p:cNvPr>
          <p:cNvSpPr>
            <a:spLocks noGrp="1"/>
          </p:cNvSpPr>
          <p:nvPr>
            <p:ph type="ftr" sz="quarter" idx="11"/>
          </p:nvPr>
        </p:nvSpPr>
        <p:spPr>
          <a:xfrm>
            <a:off x="4038600" y="6462556"/>
            <a:ext cx="4114800" cy="365125"/>
          </a:xfrm>
        </p:spPr>
        <p:txBody>
          <a:bodyPr/>
          <a:lstStyle>
            <a:lvl1pPr>
              <a:defRPr>
                <a:solidFill>
                  <a:schemeClr val="bg1"/>
                </a:solidFill>
              </a:defRPr>
            </a:lvl1pPr>
          </a:lstStyle>
          <a:p>
            <a:endParaRPr lang="en-GB"/>
          </a:p>
        </p:txBody>
      </p:sp>
      <p:sp>
        <p:nvSpPr>
          <p:cNvPr id="12" name="Slide Number Placeholder 5">
            <a:extLst>
              <a:ext uri="{FF2B5EF4-FFF2-40B4-BE49-F238E27FC236}">
                <a16:creationId xmlns:a16="http://schemas.microsoft.com/office/drawing/2014/main" id="{1B25A5E8-C0CA-474F-BFE5-626B7C5ABEE5}"/>
              </a:ext>
            </a:extLst>
          </p:cNvPr>
          <p:cNvSpPr>
            <a:spLocks noGrp="1"/>
          </p:cNvSpPr>
          <p:nvPr>
            <p:ph type="sldNum" sz="quarter" idx="12"/>
          </p:nvPr>
        </p:nvSpPr>
        <p:spPr>
          <a:xfrm>
            <a:off x="8906814" y="6474182"/>
            <a:ext cx="2743200" cy="365125"/>
          </a:xfrm>
        </p:spPr>
        <p:txBody>
          <a:bodyPr/>
          <a:lstStyle>
            <a:lvl1pPr>
              <a:defRPr>
                <a:solidFill>
                  <a:schemeClr val="bg1"/>
                </a:solidFill>
              </a:defRPr>
            </a:lvl1pPr>
          </a:lstStyle>
          <a:p>
            <a:fld id="{BED81462-DEA9-4348-B13D-4B9DF67A8923}" type="slidenum">
              <a:rPr lang="en-GB" smtClean="0"/>
              <a:t>‹#›</a:t>
            </a:fld>
            <a:endParaRPr lang="en-GB"/>
          </a:p>
        </p:txBody>
      </p:sp>
    </p:spTree>
    <p:extLst>
      <p:ext uri="{BB962C8B-B14F-4D97-AF65-F5344CB8AC3E}">
        <p14:creationId xmlns:p14="http://schemas.microsoft.com/office/powerpoint/2010/main" val="2207322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Grey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D39E2-9985-BE49-B905-3E18A9BF8F8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8D832AEE-09A9-264E-9D75-1E2E89FD0495}"/>
              </a:ext>
            </a:extLst>
          </p:cNvPr>
          <p:cNvSpPr>
            <a:spLocks noGrp="1"/>
          </p:cNvSpPr>
          <p:nvPr>
            <p:ph type="dt" sz="half" idx="10"/>
          </p:nvPr>
        </p:nvSpPr>
        <p:spPr>
          <a:xfrm>
            <a:off x="541986" y="6474183"/>
            <a:ext cx="2743200" cy="365125"/>
          </a:xfrm>
        </p:spPr>
        <p:txBody>
          <a:bodyPr/>
          <a:lstStyle>
            <a:lvl1pPr>
              <a:defRPr>
                <a:solidFill>
                  <a:schemeClr val="tx2"/>
                </a:solidFill>
              </a:defRPr>
            </a:lvl1pPr>
          </a:lstStyle>
          <a:p>
            <a:fld id="{2F7D36C0-8C3C-4E12-A697-F550A493DDD6}" type="datetimeFigureOut">
              <a:rPr lang="en-GB" smtClean="0"/>
              <a:t>19/10/2022</a:t>
            </a:fld>
            <a:endParaRPr lang="en-GB"/>
          </a:p>
        </p:txBody>
      </p:sp>
      <p:sp>
        <p:nvSpPr>
          <p:cNvPr id="7" name="Footer Placeholder 4">
            <a:extLst>
              <a:ext uri="{FF2B5EF4-FFF2-40B4-BE49-F238E27FC236}">
                <a16:creationId xmlns:a16="http://schemas.microsoft.com/office/drawing/2014/main" id="{05F578DA-7798-DD44-BC9A-1FF387C9F416}"/>
              </a:ext>
            </a:extLst>
          </p:cNvPr>
          <p:cNvSpPr>
            <a:spLocks noGrp="1"/>
          </p:cNvSpPr>
          <p:nvPr>
            <p:ph type="ftr" sz="quarter" idx="11"/>
          </p:nvPr>
        </p:nvSpPr>
        <p:spPr>
          <a:xfrm>
            <a:off x="4038600" y="6462556"/>
            <a:ext cx="4114800" cy="365125"/>
          </a:xfrm>
        </p:spPr>
        <p:txBody>
          <a:bodyPr/>
          <a:lstStyle>
            <a:lvl1pPr>
              <a:defRPr>
                <a:solidFill>
                  <a:schemeClr val="tx2"/>
                </a:solidFill>
              </a:defRPr>
            </a:lvl1pPr>
          </a:lstStyle>
          <a:p>
            <a:endParaRPr lang="en-GB"/>
          </a:p>
        </p:txBody>
      </p:sp>
      <p:sp>
        <p:nvSpPr>
          <p:cNvPr id="8" name="Slide Number Placeholder 5">
            <a:extLst>
              <a:ext uri="{FF2B5EF4-FFF2-40B4-BE49-F238E27FC236}">
                <a16:creationId xmlns:a16="http://schemas.microsoft.com/office/drawing/2014/main" id="{D58C6870-3C05-3A4E-8C41-E16AC1115B92}"/>
              </a:ext>
            </a:extLst>
          </p:cNvPr>
          <p:cNvSpPr>
            <a:spLocks noGrp="1"/>
          </p:cNvSpPr>
          <p:nvPr>
            <p:ph type="sldNum" sz="quarter" idx="12"/>
          </p:nvPr>
        </p:nvSpPr>
        <p:spPr>
          <a:xfrm>
            <a:off x="8906814" y="6474182"/>
            <a:ext cx="2743200" cy="365125"/>
          </a:xfrm>
        </p:spPr>
        <p:txBody>
          <a:bodyPr/>
          <a:lstStyle>
            <a:lvl1pPr>
              <a:defRPr>
                <a:solidFill>
                  <a:schemeClr val="tx2"/>
                </a:solidFill>
              </a:defRPr>
            </a:lvl1pPr>
          </a:lstStyle>
          <a:p>
            <a:fld id="{BED81462-DEA9-4348-B13D-4B9DF67A8923}" type="slidenum">
              <a:rPr lang="en-GB" smtClean="0"/>
              <a:t>‹#›</a:t>
            </a:fld>
            <a:endParaRPr lang="en-GB"/>
          </a:p>
        </p:txBody>
      </p:sp>
    </p:spTree>
    <p:extLst>
      <p:ext uri="{BB962C8B-B14F-4D97-AF65-F5344CB8AC3E}">
        <p14:creationId xmlns:p14="http://schemas.microsoft.com/office/powerpoint/2010/main" val="571531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Grey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35AFBA8-DDEE-344D-86B7-EB3B557B52A4}"/>
              </a:ext>
            </a:extLst>
          </p:cNvPr>
          <p:cNvSpPr>
            <a:spLocks noGrp="1"/>
          </p:cNvSpPr>
          <p:nvPr>
            <p:ph type="dt" sz="half" idx="10"/>
          </p:nvPr>
        </p:nvSpPr>
        <p:spPr>
          <a:xfrm>
            <a:off x="541986" y="6474183"/>
            <a:ext cx="2743200" cy="365125"/>
          </a:xfrm>
        </p:spPr>
        <p:txBody>
          <a:bodyPr/>
          <a:lstStyle>
            <a:lvl1pPr>
              <a:defRPr>
                <a:solidFill>
                  <a:schemeClr val="bg1"/>
                </a:solidFill>
              </a:defRPr>
            </a:lvl1pPr>
          </a:lstStyle>
          <a:p>
            <a:fld id="{2F7D36C0-8C3C-4E12-A697-F550A493DDD6}" type="datetimeFigureOut">
              <a:rPr lang="en-GB" smtClean="0"/>
              <a:t>19/10/2022</a:t>
            </a:fld>
            <a:endParaRPr lang="en-GB"/>
          </a:p>
        </p:txBody>
      </p:sp>
      <p:sp>
        <p:nvSpPr>
          <p:cNvPr id="6" name="Footer Placeholder 4">
            <a:extLst>
              <a:ext uri="{FF2B5EF4-FFF2-40B4-BE49-F238E27FC236}">
                <a16:creationId xmlns:a16="http://schemas.microsoft.com/office/drawing/2014/main" id="{62DCF34F-3D80-2E4D-B2A7-76B86A5CA3CC}"/>
              </a:ext>
            </a:extLst>
          </p:cNvPr>
          <p:cNvSpPr>
            <a:spLocks noGrp="1"/>
          </p:cNvSpPr>
          <p:nvPr>
            <p:ph type="ftr" sz="quarter" idx="11"/>
          </p:nvPr>
        </p:nvSpPr>
        <p:spPr>
          <a:xfrm>
            <a:off x="4038600" y="6462556"/>
            <a:ext cx="4114800" cy="365125"/>
          </a:xfrm>
        </p:spPr>
        <p:txBody>
          <a:bodyPr/>
          <a:lstStyle>
            <a:lvl1pPr>
              <a:defRPr>
                <a:solidFill>
                  <a:schemeClr val="bg1"/>
                </a:solidFill>
              </a:defRPr>
            </a:lvl1pPr>
          </a:lstStyle>
          <a:p>
            <a:endParaRPr lang="en-GB"/>
          </a:p>
        </p:txBody>
      </p:sp>
      <p:sp>
        <p:nvSpPr>
          <p:cNvPr id="7" name="Slide Number Placeholder 5">
            <a:extLst>
              <a:ext uri="{FF2B5EF4-FFF2-40B4-BE49-F238E27FC236}">
                <a16:creationId xmlns:a16="http://schemas.microsoft.com/office/drawing/2014/main" id="{1692DF11-9C96-D740-9334-AD19B8921ADB}"/>
              </a:ext>
            </a:extLst>
          </p:cNvPr>
          <p:cNvSpPr>
            <a:spLocks noGrp="1"/>
          </p:cNvSpPr>
          <p:nvPr>
            <p:ph type="sldNum" sz="quarter" idx="12"/>
          </p:nvPr>
        </p:nvSpPr>
        <p:spPr>
          <a:xfrm>
            <a:off x="8906814" y="6474182"/>
            <a:ext cx="2743200" cy="365125"/>
          </a:xfrm>
        </p:spPr>
        <p:txBody>
          <a:bodyPr/>
          <a:lstStyle>
            <a:lvl1pPr>
              <a:defRPr>
                <a:solidFill>
                  <a:schemeClr val="bg1"/>
                </a:solidFill>
              </a:defRPr>
            </a:lvl1pPr>
          </a:lstStyle>
          <a:p>
            <a:fld id="{BED81462-DEA9-4348-B13D-4B9DF67A8923}" type="slidenum">
              <a:rPr lang="en-GB" smtClean="0"/>
              <a:t>‹#›</a:t>
            </a:fld>
            <a:endParaRPr lang="en-GB"/>
          </a:p>
        </p:txBody>
      </p:sp>
    </p:spTree>
    <p:extLst>
      <p:ext uri="{BB962C8B-B14F-4D97-AF65-F5344CB8AC3E}">
        <p14:creationId xmlns:p14="http://schemas.microsoft.com/office/powerpoint/2010/main" val="4019023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Grey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3330A-CB31-BD43-B831-90D1D04A4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96642F-CA70-7F4F-A2B1-1F89B2C54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FD471A-6DC3-7740-BBF8-15414A292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A50451AE-AECF-5445-A6BA-63E4420832A0}"/>
              </a:ext>
            </a:extLst>
          </p:cNvPr>
          <p:cNvSpPr>
            <a:spLocks noGrp="1"/>
          </p:cNvSpPr>
          <p:nvPr>
            <p:ph type="dt" sz="half" idx="10"/>
          </p:nvPr>
        </p:nvSpPr>
        <p:spPr>
          <a:xfrm>
            <a:off x="541986" y="6474183"/>
            <a:ext cx="2743200" cy="365125"/>
          </a:xfrm>
        </p:spPr>
        <p:txBody>
          <a:bodyPr/>
          <a:lstStyle>
            <a:lvl1pPr>
              <a:defRPr>
                <a:solidFill>
                  <a:schemeClr val="bg1"/>
                </a:solidFill>
              </a:defRPr>
            </a:lvl1pPr>
          </a:lstStyle>
          <a:p>
            <a:fld id="{2F7D36C0-8C3C-4E12-A697-F550A493DDD6}" type="datetimeFigureOut">
              <a:rPr lang="en-GB" smtClean="0"/>
              <a:t>19/10/2022</a:t>
            </a:fld>
            <a:endParaRPr lang="en-GB"/>
          </a:p>
        </p:txBody>
      </p:sp>
      <p:sp>
        <p:nvSpPr>
          <p:cNvPr id="9" name="Footer Placeholder 4">
            <a:extLst>
              <a:ext uri="{FF2B5EF4-FFF2-40B4-BE49-F238E27FC236}">
                <a16:creationId xmlns:a16="http://schemas.microsoft.com/office/drawing/2014/main" id="{20B0CA83-0503-8A47-9FE0-F5940D43C8C7}"/>
              </a:ext>
            </a:extLst>
          </p:cNvPr>
          <p:cNvSpPr>
            <a:spLocks noGrp="1"/>
          </p:cNvSpPr>
          <p:nvPr>
            <p:ph type="ftr" sz="quarter" idx="11"/>
          </p:nvPr>
        </p:nvSpPr>
        <p:spPr>
          <a:xfrm>
            <a:off x="4038600" y="6462556"/>
            <a:ext cx="4114800" cy="365125"/>
          </a:xfrm>
        </p:spPr>
        <p:txBody>
          <a:bodyPr/>
          <a:lstStyle>
            <a:lvl1pPr>
              <a:defRPr>
                <a:solidFill>
                  <a:schemeClr val="bg1"/>
                </a:solidFill>
              </a:defRPr>
            </a:lvl1pPr>
          </a:lstStyle>
          <a:p>
            <a:endParaRPr lang="en-GB"/>
          </a:p>
        </p:txBody>
      </p:sp>
      <p:sp>
        <p:nvSpPr>
          <p:cNvPr id="10" name="Slide Number Placeholder 5">
            <a:extLst>
              <a:ext uri="{FF2B5EF4-FFF2-40B4-BE49-F238E27FC236}">
                <a16:creationId xmlns:a16="http://schemas.microsoft.com/office/drawing/2014/main" id="{4BDCC4E7-8216-6A45-B197-50C71122594A}"/>
              </a:ext>
            </a:extLst>
          </p:cNvPr>
          <p:cNvSpPr>
            <a:spLocks noGrp="1"/>
          </p:cNvSpPr>
          <p:nvPr>
            <p:ph type="sldNum" sz="quarter" idx="12"/>
          </p:nvPr>
        </p:nvSpPr>
        <p:spPr>
          <a:xfrm>
            <a:off x="8906814" y="6474182"/>
            <a:ext cx="2743200" cy="365125"/>
          </a:xfrm>
        </p:spPr>
        <p:txBody>
          <a:bodyPr/>
          <a:lstStyle>
            <a:lvl1pPr>
              <a:defRPr>
                <a:solidFill>
                  <a:schemeClr val="bg1"/>
                </a:solidFill>
              </a:defRPr>
            </a:lvl1pPr>
          </a:lstStyle>
          <a:p>
            <a:fld id="{BED81462-DEA9-4348-B13D-4B9DF67A8923}" type="slidenum">
              <a:rPr lang="en-GB" smtClean="0"/>
              <a:t>‹#›</a:t>
            </a:fld>
            <a:endParaRPr lang="en-GB"/>
          </a:p>
        </p:txBody>
      </p:sp>
    </p:spTree>
    <p:extLst>
      <p:ext uri="{BB962C8B-B14F-4D97-AF65-F5344CB8AC3E}">
        <p14:creationId xmlns:p14="http://schemas.microsoft.com/office/powerpoint/2010/main" val="168178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Grey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8F740-E8AC-1847-A6A7-26D1E4342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AE3CFEB-B521-124C-9929-F7AA6BBBDC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E790C64-3951-5848-BB93-D0543D3A2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38CEBF6-A92E-1F42-8C97-E93E7D80BF33}"/>
              </a:ext>
            </a:extLst>
          </p:cNvPr>
          <p:cNvSpPr>
            <a:spLocks noGrp="1"/>
          </p:cNvSpPr>
          <p:nvPr>
            <p:ph type="dt" sz="half" idx="10"/>
          </p:nvPr>
        </p:nvSpPr>
        <p:spPr>
          <a:xfrm>
            <a:off x="541986" y="6474183"/>
            <a:ext cx="2743200" cy="365125"/>
          </a:xfrm>
        </p:spPr>
        <p:txBody>
          <a:bodyPr/>
          <a:lstStyle>
            <a:lvl1pPr>
              <a:defRPr>
                <a:solidFill>
                  <a:schemeClr val="bg1"/>
                </a:solidFill>
              </a:defRPr>
            </a:lvl1pPr>
          </a:lstStyle>
          <a:p>
            <a:fld id="{2F7D36C0-8C3C-4E12-A697-F550A493DDD6}" type="datetimeFigureOut">
              <a:rPr lang="en-GB" smtClean="0"/>
              <a:t>19/10/2022</a:t>
            </a:fld>
            <a:endParaRPr lang="en-GB"/>
          </a:p>
        </p:txBody>
      </p:sp>
      <p:sp>
        <p:nvSpPr>
          <p:cNvPr id="9" name="Footer Placeholder 4">
            <a:extLst>
              <a:ext uri="{FF2B5EF4-FFF2-40B4-BE49-F238E27FC236}">
                <a16:creationId xmlns:a16="http://schemas.microsoft.com/office/drawing/2014/main" id="{95A87605-9777-8047-8D43-14D6C00F7F68}"/>
              </a:ext>
            </a:extLst>
          </p:cNvPr>
          <p:cNvSpPr>
            <a:spLocks noGrp="1"/>
          </p:cNvSpPr>
          <p:nvPr>
            <p:ph type="ftr" sz="quarter" idx="11"/>
          </p:nvPr>
        </p:nvSpPr>
        <p:spPr>
          <a:xfrm>
            <a:off x="4038600" y="6462556"/>
            <a:ext cx="4114800" cy="365125"/>
          </a:xfrm>
        </p:spPr>
        <p:txBody>
          <a:bodyPr/>
          <a:lstStyle>
            <a:lvl1pPr>
              <a:defRPr>
                <a:solidFill>
                  <a:schemeClr val="bg1"/>
                </a:solidFill>
              </a:defRPr>
            </a:lvl1pPr>
          </a:lstStyle>
          <a:p>
            <a:endParaRPr lang="en-GB"/>
          </a:p>
        </p:txBody>
      </p:sp>
      <p:sp>
        <p:nvSpPr>
          <p:cNvPr id="10" name="Slide Number Placeholder 5">
            <a:extLst>
              <a:ext uri="{FF2B5EF4-FFF2-40B4-BE49-F238E27FC236}">
                <a16:creationId xmlns:a16="http://schemas.microsoft.com/office/drawing/2014/main" id="{E7F7ABE2-2051-3D48-9F8F-DD41411910EE}"/>
              </a:ext>
            </a:extLst>
          </p:cNvPr>
          <p:cNvSpPr>
            <a:spLocks noGrp="1"/>
          </p:cNvSpPr>
          <p:nvPr>
            <p:ph type="sldNum" sz="quarter" idx="12"/>
          </p:nvPr>
        </p:nvSpPr>
        <p:spPr>
          <a:xfrm>
            <a:off x="8906814" y="6474182"/>
            <a:ext cx="2743200" cy="365125"/>
          </a:xfrm>
        </p:spPr>
        <p:txBody>
          <a:bodyPr/>
          <a:lstStyle>
            <a:lvl1pPr>
              <a:defRPr>
                <a:solidFill>
                  <a:schemeClr val="bg1"/>
                </a:solidFill>
              </a:defRPr>
            </a:lvl1pPr>
          </a:lstStyle>
          <a:p>
            <a:fld id="{BED81462-DEA9-4348-B13D-4B9DF67A8923}" type="slidenum">
              <a:rPr lang="en-GB" smtClean="0"/>
              <a:t>‹#›</a:t>
            </a:fld>
            <a:endParaRPr lang="en-GB"/>
          </a:p>
        </p:txBody>
      </p:sp>
    </p:spTree>
    <p:extLst>
      <p:ext uri="{BB962C8B-B14F-4D97-AF65-F5344CB8AC3E}">
        <p14:creationId xmlns:p14="http://schemas.microsoft.com/office/powerpoint/2010/main" val="93778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7202-B2F8-4C6F-B3AA-3B05207271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88458B-B7E7-4EF5-B55F-B3C5A0549B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89AC43-56E0-4FB0-986B-4DC370CC7933}"/>
              </a:ext>
            </a:extLst>
          </p:cNvPr>
          <p:cNvSpPr>
            <a:spLocks noGrp="1"/>
          </p:cNvSpPr>
          <p:nvPr>
            <p:ph type="dt" sz="half" idx="10"/>
          </p:nvPr>
        </p:nvSpPr>
        <p:spPr/>
        <p:txBody>
          <a:bodyPr/>
          <a:lstStyle/>
          <a:p>
            <a:fld id="{2F7D36C0-8C3C-4E12-A697-F550A493DDD6}" type="datetimeFigureOut">
              <a:rPr lang="en-GB" smtClean="0"/>
              <a:t>19/10/2022</a:t>
            </a:fld>
            <a:endParaRPr lang="en-GB"/>
          </a:p>
        </p:txBody>
      </p:sp>
      <p:sp>
        <p:nvSpPr>
          <p:cNvPr id="5" name="Footer Placeholder 4">
            <a:extLst>
              <a:ext uri="{FF2B5EF4-FFF2-40B4-BE49-F238E27FC236}">
                <a16:creationId xmlns:a16="http://schemas.microsoft.com/office/drawing/2014/main" id="{D756E92C-1368-4FCF-AA93-DC89A3CC22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FCF2FF-5C04-4A09-9AA0-FF8FCF545947}"/>
              </a:ext>
            </a:extLst>
          </p:cNvPr>
          <p:cNvSpPr>
            <a:spLocks noGrp="1"/>
          </p:cNvSpPr>
          <p:nvPr>
            <p:ph type="sldNum" sz="quarter" idx="12"/>
          </p:nvPr>
        </p:nvSpPr>
        <p:spPr/>
        <p:txBody>
          <a:bodyPr/>
          <a:lstStyle/>
          <a:p>
            <a:fld id="{BED81462-DEA9-4348-B13D-4B9DF67A8923}" type="slidenum">
              <a:rPr lang="en-GB" smtClean="0"/>
              <a:t>‹#›</a:t>
            </a:fld>
            <a:endParaRPr lang="en-GB"/>
          </a:p>
        </p:txBody>
      </p:sp>
      <p:sp>
        <p:nvSpPr>
          <p:cNvPr id="7" name="Rectangle 6">
            <a:extLst>
              <a:ext uri="{FF2B5EF4-FFF2-40B4-BE49-F238E27FC236}">
                <a16:creationId xmlns:a16="http://schemas.microsoft.com/office/drawing/2014/main" id="{F4A899F7-4615-4168-9334-B6A9C1140829}"/>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08D5B1A-FCEC-4014-ADBB-8D740B0F7F9D}"/>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B7295FF-BB5D-4091-924F-DD5B3FF3A3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143208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B5CE3-30A9-4A63-98AE-1108773398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378C60-F61C-4882-B1EA-547040B70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C55D7A-AC8A-4210-8896-F2444169A091}"/>
              </a:ext>
            </a:extLst>
          </p:cNvPr>
          <p:cNvSpPr>
            <a:spLocks noGrp="1"/>
          </p:cNvSpPr>
          <p:nvPr>
            <p:ph type="dt" sz="half" idx="10"/>
          </p:nvPr>
        </p:nvSpPr>
        <p:spPr/>
        <p:txBody>
          <a:bodyPr/>
          <a:lstStyle/>
          <a:p>
            <a:fld id="{2F7D36C0-8C3C-4E12-A697-F550A493DDD6}" type="datetimeFigureOut">
              <a:rPr lang="en-GB" smtClean="0"/>
              <a:t>19/10/2022</a:t>
            </a:fld>
            <a:endParaRPr lang="en-GB"/>
          </a:p>
        </p:txBody>
      </p:sp>
      <p:sp>
        <p:nvSpPr>
          <p:cNvPr id="5" name="Footer Placeholder 4">
            <a:extLst>
              <a:ext uri="{FF2B5EF4-FFF2-40B4-BE49-F238E27FC236}">
                <a16:creationId xmlns:a16="http://schemas.microsoft.com/office/drawing/2014/main" id="{1F6B9065-2D1A-4F29-B333-56843860F7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DC7088-8483-48F5-9E7D-D67DECBB9FD3}"/>
              </a:ext>
            </a:extLst>
          </p:cNvPr>
          <p:cNvSpPr>
            <a:spLocks noGrp="1"/>
          </p:cNvSpPr>
          <p:nvPr>
            <p:ph type="sldNum" sz="quarter" idx="12"/>
          </p:nvPr>
        </p:nvSpPr>
        <p:spPr/>
        <p:txBody>
          <a:bodyPr/>
          <a:lstStyle/>
          <a:p>
            <a:fld id="{BED81462-DEA9-4348-B13D-4B9DF67A8923}" type="slidenum">
              <a:rPr lang="en-GB" smtClean="0"/>
              <a:t>‹#›</a:t>
            </a:fld>
            <a:endParaRPr lang="en-GB"/>
          </a:p>
        </p:txBody>
      </p:sp>
      <p:sp>
        <p:nvSpPr>
          <p:cNvPr id="7" name="Rectangle 6">
            <a:extLst>
              <a:ext uri="{FF2B5EF4-FFF2-40B4-BE49-F238E27FC236}">
                <a16:creationId xmlns:a16="http://schemas.microsoft.com/office/drawing/2014/main" id="{3EB11509-EBC8-401F-B9B3-A1502C571A01}"/>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16E2D25-7345-4BF5-A62C-306B834CA80D}"/>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FD799CD-7100-4FB4-84B0-125795EEC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81239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3A7C-EF59-447D-9847-CAA641B8FA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672158-E74F-4192-91C4-C40DAEE506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FF32A5-589C-44C4-9C6C-9DC50ED1FF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CF4488-269D-46D8-979F-41D2070BE920}"/>
              </a:ext>
            </a:extLst>
          </p:cNvPr>
          <p:cNvSpPr>
            <a:spLocks noGrp="1"/>
          </p:cNvSpPr>
          <p:nvPr>
            <p:ph type="dt" sz="half" idx="10"/>
          </p:nvPr>
        </p:nvSpPr>
        <p:spPr/>
        <p:txBody>
          <a:bodyPr/>
          <a:lstStyle/>
          <a:p>
            <a:fld id="{2F7D36C0-8C3C-4E12-A697-F550A493DDD6}" type="datetimeFigureOut">
              <a:rPr lang="en-GB" smtClean="0"/>
              <a:t>19/10/2022</a:t>
            </a:fld>
            <a:endParaRPr lang="en-GB"/>
          </a:p>
        </p:txBody>
      </p:sp>
      <p:sp>
        <p:nvSpPr>
          <p:cNvPr id="6" name="Footer Placeholder 5">
            <a:extLst>
              <a:ext uri="{FF2B5EF4-FFF2-40B4-BE49-F238E27FC236}">
                <a16:creationId xmlns:a16="http://schemas.microsoft.com/office/drawing/2014/main" id="{41142190-2860-476E-AB68-B4CDBD7651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7ACE99-399D-4001-BA38-42EB6A116833}"/>
              </a:ext>
            </a:extLst>
          </p:cNvPr>
          <p:cNvSpPr>
            <a:spLocks noGrp="1"/>
          </p:cNvSpPr>
          <p:nvPr>
            <p:ph type="sldNum" sz="quarter" idx="12"/>
          </p:nvPr>
        </p:nvSpPr>
        <p:spPr/>
        <p:txBody>
          <a:bodyPr/>
          <a:lstStyle/>
          <a:p>
            <a:fld id="{BED81462-DEA9-4348-B13D-4B9DF67A8923}" type="slidenum">
              <a:rPr lang="en-GB" smtClean="0"/>
              <a:t>‹#›</a:t>
            </a:fld>
            <a:endParaRPr lang="en-GB"/>
          </a:p>
        </p:txBody>
      </p:sp>
      <p:sp>
        <p:nvSpPr>
          <p:cNvPr id="8" name="Rectangle 7">
            <a:extLst>
              <a:ext uri="{FF2B5EF4-FFF2-40B4-BE49-F238E27FC236}">
                <a16:creationId xmlns:a16="http://schemas.microsoft.com/office/drawing/2014/main" id="{5236B107-A9D9-4994-8F4C-CECAC36E692A}"/>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A51A96E-EF26-4B4F-A001-2034ED7FA394}"/>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2F8160A-3211-4AC1-ADD2-A0728CE03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368465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87CF7-FE2F-4EF2-861C-000DB3C12C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0C5248-FB6C-456E-92B0-2B22CF43CC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5CCCB-127E-4A62-88EB-D4D2A4A7EB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3E3AD6-C7A0-4C62-B05C-F12EDC51B1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E0418D-1A56-49D2-80F1-7A98AC9E46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0AED36-946F-43FE-AA52-9DC41F43D76E}"/>
              </a:ext>
            </a:extLst>
          </p:cNvPr>
          <p:cNvSpPr>
            <a:spLocks noGrp="1"/>
          </p:cNvSpPr>
          <p:nvPr>
            <p:ph type="dt" sz="half" idx="10"/>
          </p:nvPr>
        </p:nvSpPr>
        <p:spPr/>
        <p:txBody>
          <a:bodyPr/>
          <a:lstStyle/>
          <a:p>
            <a:fld id="{2F7D36C0-8C3C-4E12-A697-F550A493DDD6}" type="datetimeFigureOut">
              <a:rPr lang="en-GB" smtClean="0"/>
              <a:t>19/10/2022</a:t>
            </a:fld>
            <a:endParaRPr lang="en-GB"/>
          </a:p>
        </p:txBody>
      </p:sp>
      <p:sp>
        <p:nvSpPr>
          <p:cNvPr id="8" name="Footer Placeholder 7">
            <a:extLst>
              <a:ext uri="{FF2B5EF4-FFF2-40B4-BE49-F238E27FC236}">
                <a16:creationId xmlns:a16="http://schemas.microsoft.com/office/drawing/2014/main" id="{4950136B-B103-439A-84A9-94E2F04B8D5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055C53-11DD-4546-A856-298585181F27}"/>
              </a:ext>
            </a:extLst>
          </p:cNvPr>
          <p:cNvSpPr>
            <a:spLocks noGrp="1"/>
          </p:cNvSpPr>
          <p:nvPr>
            <p:ph type="sldNum" sz="quarter" idx="12"/>
          </p:nvPr>
        </p:nvSpPr>
        <p:spPr/>
        <p:txBody>
          <a:bodyPr/>
          <a:lstStyle/>
          <a:p>
            <a:fld id="{BED81462-DEA9-4348-B13D-4B9DF67A8923}" type="slidenum">
              <a:rPr lang="en-GB" smtClean="0"/>
              <a:t>‹#›</a:t>
            </a:fld>
            <a:endParaRPr lang="en-GB"/>
          </a:p>
        </p:txBody>
      </p:sp>
      <p:sp>
        <p:nvSpPr>
          <p:cNvPr id="10" name="Rectangle 9">
            <a:extLst>
              <a:ext uri="{FF2B5EF4-FFF2-40B4-BE49-F238E27FC236}">
                <a16:creationId xmlns:a16="http://schemas.microsoft.com/office/drawing/2014/main" id="{528410F8-0039-426D-BD21-9ABA0DC21BE5}"/>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8955BF5-FDFB-4918-B9E9-2B1A088CB85E}"/>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D5F90C9B-B425-40D5-9EE3-264F1D9920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201773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7F78-1C1B-4305-992C-7E13382E27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804D18-75D0-4CED-9ED2-D226556B3359}"/>
              </a:ext>
            </a:extLst>
          </p:cNvPr>
          <p:cNvSpPr>
            <a:spLocks noGrp="1"/>
          </p:cNvSpPr>
          <p:nvPr>
            <p:ph type="dt" sz="half" idx="10"/>
          </p:nvPr>
        </p:nvSpPr>
        <p:spPr/>
        <p:txBody>
          <a:bodyPr/>
          <a:lstStyle/>
          <a:p>
            <a:fld id="{2F7D36C0-8C3C-4E12-A697-F550A493DDD6}" type="datetimeFigureOut">
              <a:rPr lang="en-GB" smtClean="0"/>
              <a:t>19/10/2022</a:t>
            </a:fld>
            <a:endParaRPr lang="en-GB"/>
          </a:p>
        </p:txBody>
      </p:sp>
      <p:sp>
        <p:nvSpPr>
          <p:cNvPr id="4" name="Footer Placeholder 3">
            <a:extLst>
              <a:ext uri="{FF2B5EF4-FFF2-40B4-BE49-F238E27FC236}">
                <a16:creationId xmlns:a16="http://schemas.microsoft.com/office/drawing/2014/main" id="{F00F9E75-A774-44EE-B09F-B866DC60E8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8F7828-98AB-4F65-8C07-06B58CB62430}"/>
              </a:ext>
            </a:extLst>
          </p:cNvPr>
          <p:cNvSpPr>
            <a:spLocks noGrp="1"/>
          </p:cNvSpPr>
          <p:nvPr>
            <p:ph type="sldNum" sz="quarter" idx="12"/>
          </p:nvPr>
        </p:nvSpPr>
        <p:spPr/>
        <p:txBody>
          <a:bodyPr/>
          <a:lstStyle/>
          <a:p>
            <a:fld id="{BED81462-DEA9-4348-B13D-4B9DF67A8923}" type="slidenum">
              <a:rPr lang="en-GB" smtClean="0"/>
              <a:t>‹#›</a:t>
            </a:fld>
            <a:endParaRPr lang="en-GB"/>
          </a:p>
        </p:txBody>
      </p:sp>
      <p:sp>
        <p:nvSpPr>
          <p:cNvPr id="6" name="Rectangle 5">
            <a:extLst>
              <a:ext uri="{FF2B5EF4-FFF2-40B4-BE49-F238E27FC236}">
                <a16:creationId xmlns:a16="http://schemas.microsoft.com/office/drawing/2014/main" id="{AC12EF60-F031-48F1-A826-528EE21C28A0}"/>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5A951A8-1AFD-435C-BC5A-1CC7BE683ACE}"/>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77AD3B8-7404-48A9-84F2-413EF633E8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360480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9A0B0F-701E-46C8-850B-AF7C4DC4BA3C}"/>
              </a:ext>
            </a:extLst>
          </p:cNvPr>
          <p:cNvSpPr>
            <a:spLocks noGrp="1"/>
          </p:cNvSpPr>
          <p:nvPr>
            <p:ph type="dt" sz="half" idx="10"/>
          </p:nvPr>
        </p:nvSpPr>
        <p:spPr/>
        <p:txBody>
          <a:bodyPr/>
          <a:lstStyle/>
          <a:p>
            <a:fld id="{2F7D36C0-8C3C-4E12-A697-F550A493DDD6}" type="datetimeFigureOut">
              <a:rPr lang="en-GB" smtClean="0"/>
              <a:t>19/10/2022</a:t>
            </a:fld>
            <a:endParaRPr lang="en-GB"/>
          </a:p>
        </p:txBody>
      </p:sp>
      <p:sp>
        <p:nvSpPr>
          <p:cNvPr id="3" name="Footer Placeholder 2">
            <a:extLst>
              <a:ext uri="{FF2B5EF4-FFF2-40B4-BE49-F238E27FC236}">
                <a16:creationId xmlns:a16="http://schemas.microsoft.com/office/drawing/2014/main" id="{FB26B542-4489-48EB-B9DA-7FD3E7139F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BEE125-B249-4251-9CA0-167EA6922004}"/>
              </a:ext>
            </a:extLst>
          </p:cNvPr>
          <p:cNvSpPr>
            <a:spLocks noGrp="1"/>
          </p:cNvSpPr>
          <p:nvPr>
            <p:ph type="sldNum" sz="quarter" idx="12"/>
          </p:nvPr>
        </p:nvSpPr>
        <p:spPr/>
        <p:txBody>
          <a:bodyPr/>
          <a:lstStyle/>
          <a:p>
            <a:fld id="{BED81462-DEA9-4348-B13D-4B9DF67A8923}" type="slidenum">
              <a:rPr lang="en-GB" smtClean="0"/>
              <a:t>‹#›</a:t>
            </a:fld>
            <a:endParaRPr lang="en-GB"/>
          </a:p>
        </p:txBody>
      </p:sp>
      <p:sp>
        <p:nvSpPr>
          <p:cNvPr id="5" name="Rectangle 4">
            <a:extLst>
              <a:ext uri="{FF2B5EF4-FFF2-40B4-BE49-F238E27FC236}">
                <a16:creationId xmlns:a16="http://schemas.microsoft.com/office/drawing/2014/main" id="{361F60DC-45CB-48CF-B1F4-AC01B484DDE5}"/>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E2573FA-A8F1-4FFC-A8B1-3E0F558250E8}"/>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1B13159-B429-4CC4-888E-7F89C5D7A1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122973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9987B-1B85-457B-9D7A-C941F17CF6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D23BAC-8ADA-4C5B-B9B3-41D7F3B2EF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8D737E-6406-4526-B313-C02F423A5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BC4D1-5CF5-41CD-A11E-EEE22D4FD207}"/>
              </a:ext>
            </a:extLst>
          </p:cNvPr>
          <p:cNvSpPr>
            <a:spLocks noGrp="1"/>
          </p:cNvSpPr>
          <p:nvPr>
            <p:ph type="dt" sz="half" idx="10"/>
          </p:nvPr>
        </p:nvSpPr>
        <p:spPr/>
        <p:txBody>
          <a:bodyPr/>
          <a:lstStyle/>
          <a:p>
            <a:fld id="{2F7D36C0-8C3C-4E12-A697-F550A493DDD6}" type="datetimeFigureOut">
              <a:rPr lang="en-GB" smtClean="0"/>
              <a:t>19/10/2022</a:t>
            </a:fld>
            <a:endParaRPr lang="en-GB"/>
          </a:p>
        </p:txBody>
      </p:sp>
      <p:sp>
        <p:nvSpPr>
          <p:cNvPr id="6" name="Footer Placeholder 5">
            <a:extLst>
              <a:ext uri="{FF2B5EF4-FFF2-40B4-BE49-F238E27FC236}">
                <a16:creationId xmlns:a16="http://schemas.microsoft.com/office/drawing/2014/main" id="{D13AE2DB-721E-45AF-BD96-B915E4ED83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142D8A-DB8B-47F3-8002-428DCD0D4E3B}"/>
              </a:ext>
            </a:extLst>
          </p:cNvPr>
          <p:cNvSpPr>
            <a:spLocks noGrp="1"/>
          </p:cNvSpPr>
          <p:nvPr>
            <p:ph type="sldNum" sz="quarter" idx="12"/>
          </p:nvPr>
        </p:nvSpPr>
        <p:spPr/>
        <p:txBody>
          <a:bodyPr/>
          <a:lstStyle/>
          <a:p>
            <a:fld id="{BED81462-DEA9-4348-B13D-4B9DF67A8923}" type="slidenum">
              <a:rPr lang="en-GB" smtClean="0"/>
              <a:t>‹#›</a:t>
            </a:fld>
            <a:endParaRPr lang="en-GB"/>
          </a:p>
        </p:txBody>
      </p:sp>
      <p:sp>
        <p:nvSpPr>
          <p:cNvPr id="8" name="Rectangle 7">
            <a:extLst>
              <a:ext uri="{FF2B5EF4-FFF2-40B4-BE49-F238E27FC236}">
                <a16:creationId xmlns:a16="http://schemas.microsoft.com/office/drawing/2014/main" id="{97BF8FC6-40C0-4ED4-AC78-4FDC74B7502B}"/>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8905FA5-4099-44E4-83C6-75DC403DE0D1}"/>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32E4D66-D12D-498A-8986-4C1A1F0F2F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829673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jp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FE3A82-F906-430C-9F2E-0E6EEE9295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400880-31DD-4CE8-9F77-38F5EB268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69F47C-2A04-46F7-B829-58A40277F1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D36C0-8C3C-4E12-A697-F550A493DDD6}" type="datetimeFigureOut">
              <a:rPr lang="en-GB" smtClean="0"/>
              <a:t>19/10/2022</a:t>
            </a:fld>
            <a:endParaRPr lang="en-GB"/>
          </a:p>
        </p:txBody>
      </p:sp>
      <p:sp>
        <p:nvSpPr>
          <p:cNvPr id="5" name="Footer Placeholder 4">
            <a:extLst>
              <a:ext uri="{FF2B5EF4-FFF2-40B4-BE49-F238E27FC236}">
                <a16:creationId xmlns:a16="http://schemas.microsoft.com/office/drawing/2014/main" id="{C61B88BC-A1B6-4DC4-8D2A-6DFEA93D45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353EED-3004-4B64-BF48-677CD47020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81462-DEA9-4348-B13D-4B9DF67A8923}" type="slidenum">
              <a:rPr lang="en-GB" smtClean="0"/>
              <a:t>‹#›</a:t>
            </a:fld>
            <a:endParaRPr lang="en-GB"/>
          </a:p>
        </p:txBody>
      </p:sp>
      <p:sp>
        <p:nvSpPr>
          <p:cNvPr id="7" name="Rectangle 6">
            <a:extLst>
              <a:ext uri="{FF2B5EF4-FFF2-40B4-BE49-F238E27FC236}">
                <a16:creationId xmlns:a16="http://schemas.microsoft.com/office/drawing/2014/main" id="{C2A6AEFF-DF32-4F8B-B436-C61FE9407694}"/>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0F77E74-F29D-40E7-9603-8CC7573045C8}"/>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F23FE65-B370-47DC-8A69-B2073AEAD3B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36499354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D877E-9ED7-D542-A3CD-57459F634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8928BF-C89B-F643-B0A3-E81BC8783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EA5735-CF44-2B44-ACD5-6361BD6A4F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D36C0-8C3C-4E12-A697-F550A493DDD6}" type="datetimeFigureOut">
              <a:rPr lang="en-GB" smtClean="0"/>
              <a:t>19/10/2022</a:t>
            </a:fld>
            <a:endParaRPr lang="en-GB"/>
          </a:p>
        </p:txBody>
      </p:sp>
      <p:sp>
        <p:nvSpPr>
          <p:cNvPr id="5" name="Footer Placeholder 4">
            <a:extLst>
              <a:ext uri="{FF2B5EF4-FFF2-40B4-BE49-F238E27FC236}">
                <a16:creationId xmlns:a16="http://schemas.microsoft.com/office/drawing/2014/main" id="{A61D951E-1F21-E24B-ACD5-D8F1A3D246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5E1F7D-D71E-8446-A70B-86A347D6A9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81462-DEA9-4348-B13D-4B9DF67A8923}" type="slidenum">
              <a:rPr lang="en-GB" smtClean="0"/>
              <a:t>‹#›</a:t>
            </a:fld>
            <a:endParaRPr lang="en-GB"/>
          </a:p>
        </p:txBody>
      </p:sp>
      <p:sp>
        <p:nvSpPr>
          <p:cNvPr id="7" name="Rectangle 6">
            <a:extLst>
              <a:ext uri="{FF2B5EF4-FFF2-40B4-BE49-F238E27FC236}">
                <a16:creationId xmlns:a16="http://schemas.microsoft.com/office/drawing/2014/main" id="{72D0DBD4-A977-41EF-9917-FF43CE9A3E48}"/>
              </a:ext>
            </a:extLst>
          </p:cNvPr>
          <p:cNvSpPr/>
          <p:nvPr userDrawn="1"/>
        </p:nvSpPr>
        <p:spPr>
          <a:xfrm>
            <a:off x="954157" y="675861"/>
            <a:ext cx="10098156" cy="5324889"/>
          </a:xfrm>
          <a:prstGeom prst="rect">
            <a:avLst/>
          </a:prstGeom>
          <a:noFill/>
          <a:ln w="19050">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BC90603-306E-49D1-A570-1EA41DD2CA4D}"/>
              </a:ext>
            </a:extLst>
          </p:cNvPr>
          <p:cNvSpPr/>
          <p:nvPr userDrawn="1"/>
        </p:nvSpPr>
        <p:spPr>
          <a:xfrm>
            <a:off x="887896" y="596349"/>
            <a:ext cx="10257182" cy="54742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DAB81C4-4091-47F5-8D6F-A23A03B0DC83}"/>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437403" y="5486357"/>
            <a:ext cx="1773936" cy="754325"/>
          </a:xfrm>
          <a:prstGeom prst="rect">
            <a:avLst/>
          </a:prstGeom>
        </p:spPr>
      </p:pic>
    </p:spTree>
    <p:extLst>
      <p:ext uri="{BB962C8B-B14F-4D97-AF65-F5344CB8AC3E}">
        <p14:creationId xmlns:p14="http://schemas.microsoft.com/office/powerpoint/2010/main" val="25959954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local.gov.uk/sites/default/files/documents/Good%20Practice%20Guide%20-%20Delivering%20Financial%20Hardship%20Schemes.pdf" TargetMode="External"/><Relationship Id="rId2" Type="http://schemas.openxmlformats.org/officeDocument/2006/relationships/hyperlink" Target="https://www.gmpovertyaction.org/wp-content/uploads/2020/12/LWAS-report.pdf" TargetMode="External"/><Relationship Id="rId1" Type="http://schemas.openxmlformats.org/officeDocument/2006/relationships/slideLayout" Target="../slideLayouts/slideLayout3.xml"/><Relationship Id="rId5" Type="http://schemas.openxmlformats.org/officeDocument/2006/relationships/hyperlink" Target="https://www.childrenssociety.org.uk/sites/default/files/2020-10/leave-no-family-behind.pdf" TargetMode="External"/><Relationship Id="rId4" Type="http://schemas.openxmlformats.org/officeDocument/2006/relationships/hyperlink" Target="https://cpag.org.uk/sites/default/files/files/policypost/Cash-in-a-crisis-FINAL.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200AD-7EFD-4F62-A73C-470F5A596A59}"/>
              </a:ext>
            </a:extLst>
          </p:cNvPr>
          <p:cNvSpPr>
            <a:spLocks noGrp="1"/>
          </p:cNvSpPr>
          <p:nvPr>
            <p:ph type="ctrTitle"/>
          </p:nvPr>
        </p:nvSpPr>
        <p:spPr>
          <a:xfrm>
            <a:off x="1384837" y="1622490"/>
            <a:ext cx="9144000" cy="2387600"/>
          </a:xfrm>
        </p:spPr>
        <p:txBody>
          <a:bodyPr>
            <a:noAutofit/>
          </a:bodyPr>
          <a:lstStyle/>
          <a:p>
            <a:r>
              <a:rPr lang="en-GB" sz="4000" b="1" dirty="0"/>
              <a:t>GM Cost of Living Conference</a:t>
            </a:r>
            <a:br>
              <a:rPr lang="en-GB" sz="4000" b="1" dirty="0"/>
            </a:br>
            <a:br>
              <a:rPr lang="en-GB" sz="4000" b="1" dirty="0"/>
            </a:br>
            <a:r>
              <a:rPr lang="en-US" sz="4000" b="1" dirty="0" err="1"/>
              <a:t>Maximising</a:t>
            </a:r>
            <a:r>
              <a:rPr lang="en-US" sz="4000" b="1" dirty="0"/>
              <a:t> the Impact of Local Welfare Provision</a:t>
            </a:r>
            <a:endParaRPr lang="en-GB" sz="4000" b="1" dirty="0"/>
          </a:p>
        </p:txBody>
      </p:sp>
      <p:sp>
        <p:nvSpPr>
          <p:cNvPr id="4" name="TextBox 3">
            <a:extLst>
              <a:ext uri="{FF2B5EF4-FFF2-40B4-BE49-F238E27FC236}">
                <a16:creationId xmlns:a16="http://schemas.microsoft.com/office/drawing/2014/main" id="{47988197-1AB2-406F-87F9-E2F704287215}"/>
              </a:ext>
            </a:extLst>
          </p:cNvPr>
          <p:cNvSpPr txBox="1"/>
          <p:nvPr/>
        </p:nvSpPr>
        <p:spPr>
          <a:xfrm>
            <a:off x="923269" y="4463290"/>
            <a:ext cx="10201890" cy="1200329"/>
          </a:xfrm>
          <a:prstGeom prst="rect">
            <a:avLst/>
          </a:prstGeom>
          <a:noFill/>
        </p:spPr>
        <p:txBody>
          <a:bodyPr wrap="square" rtlCol="0">
            <a:spAutoFit/>
          </a:bodyPr>
          <a:lstStyle/>
          <a:p>
            <a:pPr>
              <a:tabLst>
                <a:tab pos="3048000" algn="l"/>
              </a:tabLst>
            </a:pPr>
            <a:r>
              <a:rPr lang="en-GB" b="1" dirty="0"/>
              <a:t>Simon Watts	Vicky Powers				Corin Hammersley</a:t>
            </a:r>
          </a:p>
          <a:p>
            <a:pPr>
              <a:tabLst>
                <a:tab pos="3048000" algn="l"/>
              </a:tabLst>
            </a:pPr>
            <a:r>
              <a:rPr lang="en-GB" dirty="0"/>
              <a:t>Public Health Registrar, 	</a:t>
            </a:r>
            <a:r>
              <a:rPr lang="en-US" dirty="0"/>
              <a:t>PH Practitioner &amp; NIHR Research Fellow 	</a:t>
            </a:r>
            <a:r>
              <a:rPr lang="en-GB" dirty="0"/>
              <a:t>Advice &amp; Policy Manager</a:t>
            </a:r>
            <a:br>
              <a:rPr lang="en-GB" dirty="0"/>
            </a:br>
            <a:r>
              <a:rPr lang="en-GB" dirty="0"/>
              <a:t>Greater Manchester	Derbyshire County Council 		Royal Borough of Greenwich</a:t>
            </a:r>
          </a:p>
          <a:p>
            <a:endParaRPr lang="en-GB" dirty="0"/>
          </a:p>
        </p:txBody>
      </p:sp>
    </p:spTree>
    <p:extLst>
      <p:ext uri="{BB962C8B-B14F-4D97-AF65-F5344CB8AC3E}">
        <p14:creationId xmlns:p14="http://schemas.microsoft.com/office/powerpoint/2010/main" val="342228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CDC582-9348-455B-BE5F-D8E4B1FDC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 y="0"/>
            <a:ext cx="12190095" cy="6858000"/>
          </a:xfrm>
          <a:prstGeom prst="rect">
            <a:avLst/>
          </a:prstGeom>
        </p:spPr>
      </p:pic>
      <p:sp>
        <p:nvSpPr>
          <p:cNvPr id="2" name="Title 1"/>
          <p:cNvSpPr>
            <a:spLocks noGrp="1"/>
          </p:cNvSpPr>
          <p:nvPr>
            <p:ph type="title"/>
          </p:nvPr>
        </p:nvSpPr>
        <p:spPr>
          <a:xfrm>
            <a:off x="672517" y="316583"/>
            <a:ext cx="5770984" cy="1143000"/>
          </a:xfrm>
        </p:spPr>
        <p:txBody>
          <a:bodyPr>
            <a:normAutofit/>
          </a:bodyPr>
          <a:lstStyle/>
          <a:p>
            <a:r>
              <a:rPr lang="en-GB" sz="2800" b="1" dirty="0">
                <a:solidFill>
                  <a:srgbClr val="800080"/>
                </a:solidFill>
                <a:latin typeface="+mn-lt"/>
                <a:ea typeface="+mn-ea"/>
                <a:cs typeface="+mn-cs"/>
              </a:rPr>
              <a:t>Emergency Cash Payments</a:t>
            </a:r>
          </a:p>
        </p:txBody>
      </p:sp>
      <p:sp>
        <p:nvSpPr>
          <p:cNvPr id="3" name="Content Placeholder 2"/>
          <p:cNvSpPr>
            <a:spLocks noGrp="1"/>
          </p:cNvSpPr>
          <p:nvPr>
            <p:ph idx="1"/>
          </p:nvPr>
        </p:nvSpPr>
        <p:spPr/>
        <p:txBody>
          <a:bodyPr>
            <a:normAutofit/>
          </a:bodyPr>
          <a:lstStyle/>
          <a:p>
            <a:pPr marL="0" indent="0">
              <a:spcBef>
                <a:spcPct val="0"/>
              </a:spcBef>
              <a:buNone/>
            </a:pPr>
            <a:r>
              <a:rPr lang="en-GB" sz="2200" dirty="0">
                <a:solidFill>
                  <a:srgbClr val="800080"/>
                </a:solidFill>
              </a:rPr>
              <a:t>Payments for food, heating and emergency travel if there is a risk to the health and safety of the applicant or their family</a:t>
            </a:r>
          </a:p>
          <a:p>
            <a:pPr marL="0" indent="0">
              <a:spcBef>
                <a:spcPct val="0"/>
              </a:spcBef>
              <a:buNone/>
            </a:pPr>
            <a:r>
              <a:rPr lang="en-GB" sz="2200" dirty="0">
                <a:solidFill>
                  <a:srgbClr val="800080"/>
                </a:solidFill>
              </a:rPr>
              <a:t>£54 for single person, £10 each affected family member</a:t>
            </a:r>
          </a:p>
          <a:p>
            <a:pPr marL="0" indent="0">
              <a:spcBef>
                <a:spcPct val="0"/>
              </a:spcBef>
              <a:buNone/>
            </a:pPr>
            <a:r>
              <a:rPr lang="en-GB" sz="2200" dirty="0">
                <a:solidFill>
                  <a:srgbClr val="800080"/>
                </a:solidFill>
              </a:rPr>
              <a:t>Maximum 3 awards in a year</a:t>
            </a:r>
          </a:p>
          <a:p>
            <a:pPr marL="0" indent="0">
              <a:spcBef>
                <a:spcPct val="0"/>
              </a:spcBef>
              <a:buNone/>
            </a:pPr>
            <a:r>
              <a:rPr lang="en-GB" sz="2200" dirty="0">
                <a:solidFill>
                  <a:srgbClr val="800080"/>
                </a:solidFill>
              </a:rPr>
              <a:t>Payments made in cash – applicant receives a text message with a voucher code that can be cashed at the Post Office</a:t>
            </a:r>
          </a:p>
          <a:p>
            <a:pPr marL="0" indent="0">
              <a:spcBef>
                <a:spcPct val="0"/>
              </a:spcBef>
              <a:buNone/>
            </a:pPr>
            <a:r>
              <a:rPr lang="en-GB" sz="2200" dirty="0">
                <a:solidFill>
                  <a:srgbClr val="800080"/>
                </a:solidFill>
              </a:rPr>
              <a:t>Target 3 days, most applications turned around in 24 hours</a:t>
            </a:r>
          </a:p>
        </p:txBody>
      </p:sp>
    </p:spTree>
    <p:extLst>
      <p:ext uri="{BB962C8B-B14F-4D97-AF65-F5344CB8AC3E}">
        <p14:creationId xmlns:p14="http://schemas.microsoft.com/office/powerpoint/2010/main" val="281525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28A4E4-19FF-44A3-A544-FF3132892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 y="0"/>
            <a:ext cx="12190095" cy="6858000"/>
          </a:xfrm>
          <a:prstGeom prst="rect">
            <a:avLst/>
          </a:prstGeom>
        </p:spPr>
      </p:pic>
      <p:sp>
        <p:nvSpPr>
          <p:cNvPr id="9" name="Title 1">
            <a:extLst>
              <a:ext uri="{FF2B5EF4-FFF2-40B4-BE49-F238E27FC236}">
                <a16:creationId xmlns:a16="http://schemas.microsoft.com/office/drawing/2014/main" id="{F64498B4-D08F-6DB8-409F-940C2171FC83}"/>
              </a:ext>
            </a:extLst>
          </p:cNvPr>
          <p:cNvSpPr>
            <a:spLocks noGrp="1"/>
          </p:cNvSpPr>
          <p:nvPr>
            <p:ph type="title"/>
          </p:nvPr>
        </p:nvSpPr>
        <p:spPr>
          <a:xfrm>
            <a:off x="609600" y="274638"/>
            <a:ext cx="6830549" cy="1143000"/>
          </a:xfrm>
        </p:spPr>
        <p:txBody>
          <a:bodyPr>
            <a:normAutofit/>
          </a:bodyPr>
          <a:lstStyle/>
          <a:p>
            <a:r>
              <a:rPr lang="en-US" sz="2800" b="1" dirty="0">
                <a:solidFill>
                  <a:srgbClr val="800080"/>
                </a:solidFill>
                <a:latin typeface="+mn-lt"/>
                <a:ea typeface="+mn-ea"/>
                <a:cs typeface="+mn-cs"/>
              </a:rPr>
              <a:t>Hardship Fund</a:t>
            </a:r>
          </a:p>
        </p:txBody>
      </p:sp>
      <p:sp>
        <p:nvSpPr>
          <p:cNvPr id="3" name="Content Placeholder 2">
            <a:extLst>
              <a:ext uri="{FF2B5EF4-FFF2-40B4-BE49-F238E27FC236}">
                <a16:creationId xmlns:a16="http://schemas.microsoft.com/office/drawing/2014/main" id="{FDC1044F-1AC7-4347-BA7C-8ED76E14CE38}"/>
              </a:ext>
            </a:extLst>
          </p:cNvPr>
          <p:cNvSpPr>
            <a:spLocks noGrp="1"/>
          </p:cNvSpPr>
          <p:nvPr>
            <p:ph sz="half" idx="1"/>
          </p:nvPr>
        </p:nvSpPr>
        <p:spPr>
          <a:xfrm>
            <a:off x="609600" y="1506488"/>
            <a:ext cx="5384800" cy="3845024"/>
          </a:xfrm>
        </p:spPr>
        <p:txBody>
          <a:bodyPr>
            <a:normAutofit/>
          </a:bodyPr>
          <a:lstStyle/>
          <a:p>
            <a:pPr marL="0" indent="0">
              <a:spcBef>
                <a:spcPct val="0"/>
              </a:spcBef>
              <a:buNone/>
            </a:pPr>
            <a:r>
              <a:rPr lang="en-US" sz="2200" dirty="0">
                <a:solidFill>
                  <a:srgbClr val="800080"/>
                </a:solidFill>
              </a:rPr>
              <a:t>DDF is also used to administer hardship payments enabling swift response at times of emergency e.g. </a:t>
            </a:r>
            <a:r>
              <a:rPr lang="en-US" sz="2200" dirty="0" err="1">
                <a:solidFill>
                  <a:srgbClr val="800080"/>
                </a:solidFill>
              </a:rPr>
              <a:t>Toddbrook</a:t>
            </a:r>
            <a:r>
              <a:rPr lang="en-US" sz="2200" dirty="0">
                <a:solidFill>
                  <a:srgbClr val="800080"/>
                </a:solidFill>
              </a:rPr>
              <a:t> Reservoir, widespread flooding</a:t>
            </a:r>
          </a:p>
          <a:p>
            <a:pPr marL="0" indent="0">
              <a:spcBef>
                <a:spcPct val="0"/>
              </a:spcBef>
              <a:buNone/>
            </a:pPr>
            <a:r>
              <a:rPr lang="en-US" sz="2200" dirty="0">
                <a:solidFill>
                  <a:srgbClr val="800080"/>
                </a:solidFill>
              </a:rPr>
              <a:t>Payment mechanism supports other services e.g. Covid Support Payments, Homes for Ukraine </a:t>
            </a:r>
          </a:p>
          <a:p>
            <a:endParaRPr lang="en-US" dirty="0"/>
          </a:p>
          <a:p>
            <a:endParaRPr lang="en-GB" dirty="0"/>
          </a:p>
        </p:txBody>
      </p:sp>
      <p:pic>
        <p:nvPicPr>
          <p:cNvPr id="4" name="Picture 2" descr="Significant threat to life': UK town evacuated over fears of dam collapse">
            <a:extLst>
              <a:ext uri="{FF2B5EF4-FFF2-40B4-BE49-F238E27FC236}">
                <a16:creationId xmlns:a16="http://schemas.microsoft.com/office/drawing/2014/main" id="{D7CD77BA-CDEA-4D6E-AF1B-050B2974BC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19" r="1" b="1"/>
          <a:stretch/>
        </p:blipFill>
        <p:spPr bwMode="auto">
          <a:xfrm>
            <a:off x="6137670" y="1417639"/>
            <a:ext cx="3367057" cy="2404252"/>
          </a:xfrm>
          <a:prstGeom prst="rect">
            <a:avLst/>
          </a:prstGeom>
          <a:solidFill>
            <a:srgbClr val="FFFFFF"/>
          </a:solidFill>
        </p:spPr>
      </p:pic>
      <p:pic>
        <p:nvPicPr>
          <p:cNvPr id="1026" name="Picture 2" descr="Boris Johnson visits Derbyshire town hit by flooding - Derbyshire Live">
            <a:extLst>
              <a:ext uri="{FF2B5EF4-FFF2-40B4-BE49-F238E27FC236}">
                <a16:creationId xmlns:a16="http://schemas.microsoft.com/office/drawing/2014/main" id="{883A5193-569E-4D96-8795-D386EA5C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9863" y="3640158"/>
            <a:ext cx="3380489" cy="253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820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034B05-BF80-41E2-BFDF-E3AFF99C5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 y="0"/>
            <a:ext cx="12190095" cy="6858000"/>
          </a:xfrm>
          <a:prstGeom prst="rect">
            <a:avLst/>
          </a:prstGeom>
        </p:spPr>
      </p:pic>
      <p:sp>
        <p:nvSpPr>
          <p:cNvPr id="2" name="Title 1"/>
          <p:cNvSpPr>
            <a:spLocks noGrp="1"/>
          </p:cNvSpPr>
          <p:nvPr>
            <p:ph type="title"/>
          </p:nvPr>
        </p:nvSpPr>
        <p:spPr>
          <a:xfrm>
            <a:off x="672517" y="316583"/>
            <a:ext cx="5770984" cy="1143000"/>
          </a:xfrm>
        </p:spPr>
        <p:txBody>
          <a:bodyPr>
            <a:normAutofit/>
          </a:bodyPr>
          <a:lstStyle/>
          <a:p>
            <a:r>
              <a:rPr lang="en-GB" sz="2800" b="1" dirty="0">
                <a:solidFill>
                  <a:srgbClr val="800080"/>
                </a:solidFill>
                <a:latin typeface="+mn-lt"/>
                <a:ea typeface="+mn-ea"/>
                <a:cs typeface="+mn-cs"/>
              </a:rPr>
              <a:t>Household Support Fund</a:t>
            </a:r>
          </a:p>
        </p:txBody>
      </p:sp>
      <p:sp>
        <p:nvSpPr>
          <p:cNvPr id="3" name="Content Placeholder 2"/>
          <p:cNvSpPr>
            <a:spLocks noGrp="1"/>
          </p:cNvSpPr>
          <p:nvPr>
            <p:ph idx="1"/>
          </p:nvPr>
        </p:nvSpPr>
        <p:spPr/>
        <p:txBody>
          <a:bodyPr>
            <a:normAutofit/>
          </a:bodyPr>
          <a:lstStyle/>
          <a:p>
            <a:pPr>
              <a:spcBef>
                <a:spcPct val="0"/>
              </a:spcBef>
            </a:pPr>
            <a:r>
              <a:rPr lang="en-GB" sz="2200" dirty="0">
                <a:solidFill>
                  <a:srgbClr val="800080"/>
                </a:solidFill>
              </a:rPr>
              <a:t>Funding for local authorities in response to rising cost of energy </a:t>
            </a:r>
          </a:p>
          <a:p>
            <a:pPr>
              <a:spcBef>
                <a:spcPct val="0"/>
              </a:spcBef>
            </a:pPr>
            <a:r>
              <a:rPr lang="en-GB" sz="2200" dirty="0">
                <a:solidFill>
                  <a:srgbClr val="800080"/>
                </a:solidFill>
              </a:rPr>
              <a:t>3 tranches (Oct 21-April 22; April 22-Sept 22; Oct 22-April 23)</a:t>
            </a:r>
          </a:p>
          <a:p>
            <a:pPr>
              <a:spcBef>
                <a:spcPct val="0"/>
              </a:spcBef>
            </a:pPr>
            <a:r>
              <a:rPr lang="en-GB" sz="2200" dirty="0">
                <a:solidFill>
                  <a:srgbClr val="800080"/>
                </a:solidFill>
              </a:rPr>
              <a:t>Mixed provision – free school meals vouchers, pensioner payments, VCS targeted funding</a:t>
            </a:r>
          </a:p>
          <a:p>
            <a:pPr>
              <a:spcBef>
                <a:spcPct val="0"/>
              </a:spcBef>
            </a:pPr>
            <a:r>
              <a:rPr lang="en-GB" sz="2200" dirty="0">
                <a:solidFill>
                  <a:srgbClr val="800080"/>
                </a:solidFill>
              </a:rPr>
              <a:t>Household Support Grant funding has allowed DDF to</a:t>
            </a:r>
          </a:p>
          <a:p>
            <a:pPr lvl="1">
              <a:spcBef>
                <a:spcPct val="0"/>
              </a:spcBef>
            </a:pPr>
            <a:r>
              <a:rPr lang="en-GB" sz="2200" dirty="0">
                <a:solidFill>
                  <a:srgbClr val="800080"/>
                </a:solidFill>
              </a:rPr>
              <a:t>increase amount of payments (£64 + £20); </a:t>
            </a:r>
          </a:p>
          <a:p>
            <a:pPr lvl="1">
              <a:spcBef>
                <a:spcPct val="0"/>
              </a:spcBef>
            </a:pPr>
            <a:r>
              <a:rPr lang="en-GB" sz="2200" dirty="0">
                <a:solidFill>
                  <a:srgbClr val="800080"/>
                </a:solidFill>
              </a:rPr>
              <a:t>extend the number of awards allowed (additional 2 payments in each phase of “HSF1” and “HSF2”); and </a:t>
            </a:r>
          </a:p>
          <a:p>
            <a:pPr lvl="1">
              <a:spcBef>
                <a:spcPct val="0"/>
              </a:spcBef>
            </a:pPr>
            <a:r>
              <a:rPr lang="en-GB" sz="2200" dirty="0">
                <a:solidFill>
                  <a:srgbClr val="800080"/>
                </a:solidFill>
              </a:rPr>
              <a:t>operate a more flexible decision making criteria</a:t>
            </a:r>
          </a:p>
        </p:txBody>
      </p:sp>
    </p:spTree>
    <p:extLst>
      <p:ext uri="{BB962C8B-B14F-4D97-AF65-F5344CB8AC3E}">
        <p14:creationId xmlns:p14="http://schemas.microsoft.com/office/powerpoint/2010/main" val="3263279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B2A3C9-3839-4A57-8C6E-30313C04A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 y="0"/>
            <a:ext cx="12190095" cy="6858000"/>
          </a:xfrm>
          <a:prstGeom prst="rect">
            <a:avLst/>
          </a:prstGeom>
        </p:spPr>
      </p:pic>
      <p:sp>
        <p:nvSpPr>
          <p:cNvPr id="11" name="Title 3">
            <a:extLst>
              <a:ext uri="{FF2B5EF4-FFF2-40B4-BE49-F238E27FC236}">
                <a16:creationId xmlns:a16="http://schemas.microsoft.com/office/drawing/2014/main" id="{8B05E9E9-9A9F-499F-89E9-B1AE3755876B}"/>
              </a:ext>
            </a:extLst>
          </p:cNvPr>
          <p:cNvSpPr>
            <a:spLocks noGrp="1"/>
          </p:cNvSpPr>
          <p:nvPr>
            <p:ph type="title"/>
          </p:nvPr>
        </p:nvSpPr>
        <p:spPr>
          <a:xfrm>
            <a:off x="685237" y="510070"/>
            <a:ext cx="5343832" cy="1143000"/>
          </a:xfrm>
        </p:spPr>
        <p:txBody>
          <a:bodyPr anchor="ctr">
            <a:normAutofit/>
          </a:bodyPr>
          <a:lstStyle/>
          <a:p>
            <a:pPr>
              <a:lnSpc>
                <a:spcPct val="90000"/>
              </a:lnSpc>
            </a:pPr>
            <a:r>
              <a:rPr lang="en-GB" sz="2800" b="1" dirty="0">
                <a:solidFill>
                  <a:srgbClr val="800080"/>
                </a:solidFill>
                <a:latin typeface="+mn-lt"/>
                <a:ea typeface="+mn-ea"/>
                <a:cs typeface="+mn-cs"/>
              </a:rPr>
              <a:t>DDF support from March 2020</a:t>
            </a:r>
          </a:p>
        </p:txBody>
      </p:sp>
      <p:sp>
        <p:nvSpPr>
          <p:cNvPr id="3" name="Content Placeholder 2">
            <a:extLst>
              <a:ext uri="{FF2B5EF4-FFF2-40B4-BE49-F238E27FC236}">
                <a16:creationId xmlns:a16="http://schemas.microsoft.com/office/drawing/2014/main" id="{596BCF8D-4F4C-4F5E-AFD5-27180D0C50B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83D24C9-7B7D-49DB-9A79-8D95B1FD49BE}"/>
              </a:ext>
            </a:extLst>
          </p:cNvPr>
          <p:cNvPicPr>
            <a:picLocks noChangeAspect="1"/>
          </p:cNvPicPr>
          <p:nvPr/>
        </p:nvPicPr>
        <p:blipFill>
          <a:blip r:embed="rId4"/>
          <a:stretch>
            <a:fillRect/>
          </a:stretch>
        </p:blipFill>
        <p:spPr>
          <a:xfrm>
            <a:off x="641111" y="1590896"/>
            <a:ext cx="10972800" cy="4695954"/>
          </a:xfrm>
          <a:prstGeom prst="rect">
            <a:avLst/>
          </a:prstGeom>
        </p:spPr>
      </p:pic>
    </p:spTree>
    <p:extLst>
      <p:ext uri="{BB962C8B-B14F-4D97-AF65-F5344CB8AC3E}">
        <p14:creationId xmlns:p14="http://schemas.microsoft.com/office/powerpoint/2010/main" val="54567063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E0C5A5-0ADE-4697-99BC-B6FD31733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 y="0"/>
            <a:ext cx="12190095" cy="6858000"/>
          </a:xfrm>
          <a:prstGeom prst="rect">
            <a:avLst/>
          </a:prstGeom>
        </p:spPr>
      </p:pic>
      <p:sp>
        <p:nvSpPr>
          <p:cNvPr id="2" name="Title 1">
            <a:extLst>
              <a:ext uri="{FF2B5EF4-FFF2-40B4-BE49-F238E27FC236}">
                <a16:creationId xmlns:a16="http://schemas.microsoft.com/office/drawing/2014/main" id="{FF1F954F-EDF6-49A0-AD98-3081DB681B3C}"/>
              </a:ext>
            </a:extLst>
          </p:cNvPr>
          <p:cNvSpPr>
            <a:spLocks noGrp="1"/>
          </p:cNvSpPr>
          <p:nvPr>
            <p:ph type="title"/>
          </p:nvPr>
        </p:nvSpPr>
        <p:spPr/>
        <p:txBody>
          <a:bodyPr>
            <a:normAutofit/>
          </a:bodyPr>
          <a:lstStyle/>
          <a:p>
            <a:r>
              <a:rPr lang="en-GB" sz="2800" b="1" dirty="0">
                <a:solidFill>
                  <a:srgbClr val="800080"/>
                </a:solidFill>
                <a:latin typeface="+mn-lt"/>
                <a:ea typeface="+mn-ea"/>
                <a:cs typeface="+mn-cs"/>
              </a:rPr>
              <a:t>ECP applicants</a:t>
            </a:r>
          </a:p>
        </p:txBody>
      </p:sp>
      <p:pic>
        <p:nvPicPr>
          <p:cNvPr id="4" name="Content Placeholder 3">
            <a:extLst>
              <a:ext uri="{FF2B5EF4-FFF2-40B4-BE49-F238E27FC236}">
                <a16:creationId xmlns:a16="http://schemas.microsoft.com/office/drawing/2014/main" id="{EBCAA736-5693-468D-A933-DD6E2903BE9E}"/>
              </a:ext>
            </a:extLst>
          </p:cNvPr>
          <p:cNvPicPr>
            <a:picLocks noGrp="1" noChangeAspect="1"/>
          </p:cNvPicPr>
          <p:nvPr>
            <p:ph sz="half" idx="1"/>
          </p:nvPr>
        </p:nvPicPr>
        <p:blipFill>
          <a:blip r:embed="rId3"/>
          <a:stretch>
            <a:fillRect/>
          </a:stretch>
        </p:blipFill>
        <p:spPr>
          <a:xfrm>
            <a:off x="6597705" y="3553096"/>
            <a:ext cx="4584589" cy="2755631"/>
          </a:xfrm>
          <a:prstGeom prst="rect">
            <a:avLst/>
          </a:prstGeom>
          <a:ln w="19050">
            <a:solidFill>
              <a:schemeClr val="tx1"/>
            </a:solidFill>
          </a:ln>
        </p:spPr>
      </p:pic>
      <p:sp>
        <p:nvSpPr>
          <p:cNvPr id="3" name="Text Placeholder 2">
            <a:extLst>
              <a:ext uri="{FF2B5EF4-FFF2-40B4-BE49-F238E27FC236}">
                <a16:creationId xmlns:a16="http://schemas.microsoft.com/office/drawing/2014/main" id="{95FB1039-AFC3-4F06-B667-08DF2B0D49AD}"/>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GB" sz="2200" dirty="0">
                <a:solidFill>
                  <a:srgbClr val="800080"/>
                </a:solidFill>
              </a:rPr>
              <a:t>New applicants to DDF around 10% of applications each month </a:t>
            </a:r>
          </a:p>
          <a:p>
            <a:pPr marL="285750" indent="-285750">
              <a:buFont typeface="Arial" panose="020B0604020202020204" pitchFamily="34" charset="0"/>
              <a:buChar char="•"/>
            </a:pPr>
            <a:r>
              <a:rPr lang="en-GB" sz="2200" dirty="0">
                <a:solidFill>
                  <a:srgbClr val="800080"/>
                </a:solidFill>
              </a:rPr>
              <a:t>Growth in new applicants since start of Household Support Fund from ~120 to 300+</a:t>
            </a:r>
          </a:p>
        </p:txBody>
      </p:sp>
      <p:pic>
        <p:nvPicPr>
          <p:cNvPr id="5" name="Picture 4">
            <a:extLst>
              <a:ext uri="{FF2B5EF4-FFF2-40B4-BE49-F238E27FC236}">
                <a16:creationId xmlns:a16="http://schemas.microsoft.com/office/drawing/2014/main" id="{AF8B4580-9F6C-4166-B5A9-154837B675DA}"/>
              </a:ext>
            </a:extLst>
          </p:cNvPr>
          <p:cNvPicPr>
            <a:picLocks noChangeAspect="1"/>
          </p:cNvPicPr>
          <p:nvPr/>
        </p:nvPicPr>
        <p:blipFill>
          <a:blip r:embed="rId4"/>
          <a:stretch>
            <a:fillRect/>
          </a:stretch>
        </p:blipFill>
        <p:spPr>
          <a:xfrm>
            <a:off x="854359" y="1384947"/>
            <a:ext cx="4943135" cy="3181618"/>
          </a:xfrm>
          <a:prstGeom prst="rect">
            <a:avLst/>
          </a:prstGeom>
        </p:spPr>
      </p:pic>
      <p:sp>
        <p:nvSpPr>
          <p:cNvPr id="6" name="Text Placeholder 2">
            <a:extLst>
              <a:ext uri="{FF2B5EF4-FFF2-40B4-BE49-F238E27FC236}">
                <a16:creationId xmlns:a16="http://schemas.microsoft.com/office/drawing/2014/main" id="{3F57101F-5525-485A-BF49-089F5DCD23ED}"/>
              </a:ext>
            </a:extLst>
          </p:cNvPr>
          <p:cNvSpPr txBox="1">
            <a:spLocks/>
          </p:cNvSpPr>
          <p:nvPr/>
        </p:nvSpPr>
        <p:spPr>
          <a:xfrm>
            <a:off x="709679" y="4763087"/>
            <a:ext cx="538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80008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80008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80008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80008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800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sz="2000" dirty="0"/>
              <a:t>Particular growth in applications from single parents – both in real terms and as proportion of applicants</a:t>
            </a:r>
          </a:p>
        </p:txBody>
      </p:sp>
    </p:spTree>
    <p:extLst>
      <p:ext uri="{BB962C8B-B14F-4D97-AF65-F5344CB8AC3E}">
        <p14:creationId xmlns:p14="http://schemas.microsoft.com/office/powerpoint/2010/main" val="399970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AB5021-8546-4DE6-BCEC-1C676CE0D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 y="0"/>
            <a:ext cx="12190095" cy="6858000"/>
          </a:xfrm>
          <a:prstGeom prst="rect">
            <a:avLst/>
          </a:prstGeom>
        </p:spPr>
      </p:pic>
      <p:sp>
        <p:nvSpPr>
          <p:cNvPr id="2" name="Title 1">
            <a:extLst>
              <a:ext uri="{FF2B5EF4-FFF2-40B4-BE49-F238E27FC236}">
                <a16:creationId xmlns:a16="http://schemas.microsoft.com/office/drawing/2014/main" id="{33E26C15-2BFA-419A-BB36-F1C2A029C87C}"/>
              </a:ext>
            </a:extLst>
          </p:cNvPr>
          <p:cNvSpPr>
            <a:spLocks noGrp="1"/>
          </p:cNvSpPr>
          <p:nvPr>
            <p:ph type="title"/>
          </p:nvPr>
        </p:nvSpPr>
        <p:spPr>
          <a:xfrm>
            <a:off x="839788" y="457200"/>
            <a:ext cx="4146098" cy="1130968"/>
          </a:xfrm>
        </p:spPr>
        <p:txBody>
          <a:bodyPr>
            <a:normAutofit/>
          </a:bodyPr>
          <a:lstStyle/>
          <a:p>
            <a:r>
              <a:rPr lang="en-GB" sz="2800" b="1" dirty="0">
                <a:solidFill>
                  <a:srgbClr val="800080"/>
                </a:solidFill>
                <a:latin typeface="+mn-lt"/>
                <a:ea typeface="+mn-ea"/>
                <a:cs typeface="+mn-cs"/>
              </a:rPr>
              <a:t>ECP – reasons for applying</a:t>
            </a:r>
          </a:p>
        </p:txBody>
      </p:sp>
      <p:sp>
        <p:nvSpPr>
          <p:cNvPr id="6" name="Text Placeholder 5">
            <a:extLst>
              <a:ext uri="{FF2B5EF4-FFF2-40B4-BE49-F238E27FC236}">
                <a16:creationId xmlns:a16="http://schemas.microsoft.com/office/drawing/2014/main" id="{2592E180-C71E-4DD3-B008-157981F90012}"/>
              </a:ext>
            </a:extLst>
          </p:cNvPr>
          <p:cNvSpPr>
            <a:spLocks noGrp="1"/>
          </p:cNvSpPr>
          <p:nvPr>
            <p:ph type="body" sz="half" idx="2"/>
          </p:nvPr>
        </p:nvSpPr>
        <p:spPr/>
        <p:txBody>
          <a:bodyPr/>
          <a:lstStyle/>
          <a:p>
            <a:pPr marL="342900" indent="-342900">
              <a:buFont typeface="Arial" panose="020B0604020202020204" pitchFamily="34" charset="0"/>
              <a:buChar char="•"/>
            </a:pPr>
            <a:r>
              <a:rPr lang="en-GB" sz="2000" b="0" i="0" u="none" strike="noStrike" dirty="0">
                <a:solidFill>
                  <a:srgbClr val="941A7F"/>
                </a:solidFill>
                <a:effectLst/>
                <a:latin typeface="HelveticaNeue-Light"/>
              </a:rPr>
              <a:t>49% of awards in last twelve months were from applicants living in the 20% most deprived areas of Derbyshire</a:t>
            </a:r>
            <a:r>
              <a:rPr lang="en-GB" sz="2000" dirty="0">
                <a:solidFill>
                  <a:srgbClr val="941A7F"/>
                </a:solidFill>
                <a:latin typeface="HelveticaNeue-Light"/>
              </a:rPr>
              <a:t> </a:t>
            </a:r>
          </a:p>
          <a:p>
            <a:endParaRPr lang="en-GB" dirty="0"/>
          </a:p>
        </p:txBody>
      </p:sp>
      <p:graphicFrame>
        <p:nvGraphicFramePr>
          <p:cNvPr id="5" name="Diagram 4">
            <a:extLst>
              <a:ext uri="{FF2B5EF4-FFF2-40B4-BE49-F238E27FC236}">
                <a16:creationId xmlns:a16="http://schemas.microsoft.com/office/drawing/2014/main" id="{ED011896-6077-430F-9021-DE97B74754D9}"/>
              </a:ext>
            </a:extLst>
          </p:cNvPr>
          <p:cNvGraphicFramePr/>
          <p:nvPr/>
        </p:nvGraphicFramePr>
        <p:xfrm>
          <a:off x="4723001" y="1340769"/>
          <a:ext cx="6501469" cy="4892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8124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727DF2-7EA1-487C-9067-140B7759F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 y="0"/>
            <a:ext cx="12190095" cy="6858000"/>
          </a:xfrm>
          <a:prstGeom prst="rect">
            <a:avLst/>
          </a:prstGeom>
        </p:spPr>
      </p:pic>
      <p:sp>
        <p:nvSpPr>
          <p:cNvPr id="20" name="Title 3">
            <a:extLst>
              <a:ext uri="{FF2B5EF4-FFF2-40B4-BE49-F238E27FC236}">
                <a16:creationId xmlns:a16="http://schemas.microsoft.com/office/drawing/2014/main" id="{5947DAC6-AFF3-4D3D-A5CE-0359B2B5DDA1}"/>
              </a:ext>
            </a:extLst>
          </p:cNvPr>
          <p:cNvSpPr>
            <a:spLocks noGrp="1"/>
          </p:cNvSpPr>
          <p:nvPr>
            <p:ph type="title"/>
          </p:nvPr>
        </p:nvSpPr>
        <p:spPr/>
        <p:txBody>
          <a:bodyPr anchor="ctr">
            <a:noAutofit/>
          </a:bodyPr>
          <a:lstStyle/>
          <a:p>
            <a:pPr>
              <a:lnSpc>
                <a:spcPct val="90000"/>
              </a:lnSpc>
            </a:pPr>
            <a:r>
              <a:rPr lang="en-GB" sz="2800" b="1" dirty="0">
                <a:solidFill>
                  <a:srgbClr val="941A7F"/>
                </a:solidFill>
                <a:latin typeface="+mn-lt"/>
                <a:ea typeface="+mn-ea"/>
                <a:cs typeface="+mn-cs"/>
              </a:rPr>
              <a:t>Repeat awards</a:t>
            </a:r>
          </a:p>
        </p:txBody>
      </p:sp>
      <p:pic>
        <p:nvPicPr>
          <p:cNvPr id="27" name="Content Placeholder 26">
            <a:extLst>
              <a:ext uri="{FF2B5EF4-FFF2-40B4-BE49-F238E27FC236}">
                <a16:creationId xmlns:a16="http://schemas.microsoft.com/office/drawing/2014/main" id="{143BFDA1-74D7-4543-8702-E1A3001B4A62}"/>
              </a:ext>
            </a:extLst>
          </p:cNvPr>
          <p:cNvPicPr>
            <a:picLocks noGrp="1" noChangeAspect="1"/>
          </p:cNvPicPr>
          <p:nvPr>
            <p:ph idx="1"/>
          </p:nvPr>
        </p:nvPicPr>
        <p:blipFill>
          <a:blip r:embed="rId3"/>
          <a:stretch>
            <a:fillRect/>
          </a:stretch>
        </p:blipFill>
        <p:spPr>
          <a:xfrm>
            <a:off x="5133659" y="1746985"/>
            <a:ext cx="5900318" cy="3546468"/>
          </a:xfrm>
          <a:prstGeom prst="rect">
            <a:avLst/>
          </a:prstGeom>
          <a:ln w="19050">
            <a:solidFill>
              <a:schemeClr val="tx1"/>
            </a:solidFill>
          </a:ln>
        </p:spPr>
      </p:pic>
      <p:sp>
        <p:nvSpPr>
          <p:cNvPr id="2" name="Text Placeholder 1">
            <a:extLst>
              <a:ext uri="{FF2B5EF4-FFF2-40B4-BE49-F238E27FC236}">
                <a16:creationId xmlns:a16="http://schemas.microsoft.com/office/drawing/2014/main" id="{4F462F6D-BD6B-424E-8E1A-0A996DAD0232}"/>
              </a:ext>
            </a:extLst>
          </p:cNvPr>
          <p:cNvSpPr>
            <a:spLocks noGrp="1"/>
          </p:cNvSpPr>
          <p:nvPr>
            <p:ph type="body" sz="half" idx="2"/>
          </p:nvPr>
        </p:nvSpPr>
        <p:spPr/>
        <p:txBody>
          <a:bodyPr/>
          <a:lstStyle/>
          <a:p>
            <a:pPr marL="285750" indent="-285750">
              <a:buFont typeface="Arial" panose="020B0604020202020204" pitchFamily="34" charset="0"/>
              <a:buChar char="•"/>
            </a:pPr>
            <a:r>
              <a:rPr lang="en-GB" sz="1800" dirty="0">
                <a:solidFill>
                  <a:srgbClr val="941A7F"/>
                </a:solidFill>
              </a:rPr>
              <a:t>Average number of awards pre-Covid was 1.8 per applicant    (max 3)</a:t>
            </a:r>
          </a:p>
          <a:p>
            <a:pPr marL="285750" indent="-285750">
              <a:buFont typeface="Arial" panose="020B0604020202020204" pitchFamily="34" charset="0"/>
              <a:buChar char="•"/>
            </a:pPr>
            <a:r>
              <a:rPr lang="en-GB" sz="1800" dirty="0">
                <a:solidFill>
                  <a:srgbClr val="941A7F"/>
                </a:solidFill>
              </a:rPr>
              <a:t>Average number of awards is 2.4 per applicant since introduction of HSF (max 3+ 2 +2)</a:t>
            </a:r>
          </a:p>
          <a:p>
            <a:pPr marL="285750" indent="-285750">
              <a:buFont typeface="Arial" panose="020B0604020202020204" pitchFamily="34" charset="0"/>
              <a:buChar char="•"/>
            </a:pPr>
            <a:r>
              <a:rPr lang="en-GB" sz="1800" dirty="0">
                <a:solidFill>
                  <a:srgbClr val="941A7F"/>
                </a:solidFill>
              </a:rPr>
              <a:t>Applications declined because at max awards currently at 7%   (Sept 22)</a:t>
            </a:r>
          </a:p>
          <a:p>
            <a:endParaRPr lang="en-GB" dirty="0"/>
          </a:p>
        </p:txBody>
      </p:sp>
    </p:spTree>
    <p:extLst>
      <p:ext uri="{BB962C8B-B14F-4D97-AF65-F5344CB8AC3E}">
        <p14:creationId xmlns:p14="http://schemas.microsoft.com/office/powerpoint/2010/main" val="1576846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565AA90-B1BD-4793-9774-14106D468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 y="0"/>
            <a:ext cx="12190095" cy="6858000"/>
          </a:xfrm>
          <a:prstGeom prst="rect">
            <a:avLst/>
          </a:prstGeom>
        </p:spPr>
      </p:pic>
      <p:sp>
        <p:nvSpPr>
          <p:cNvPr id="2" name="Title 1"/>
          <p:cNvSpPr>
            <a:spLocks noGrp="1"/>
          </p:cNvSpPr>
          <p:nvPr>
            <p:ph type="title"/>
          </p:nvPr>
        </p:nvSpPr>
        <p:spPr/>
        <p:txBody>
          <a:bodyPr>
            <a:normAutofit/>
          </a:bodyPr>
          <a:lstStyle/>
          <a:p>
            <a:r>
              <a:rPr lang="en-GB" sz="2800" b="1" dirty="0">
                <a:solidFill>
                  <a:srgbClr val="941A7F"/>
                </a:solidFill>
                <a:latin typeface="+mn-lt"/>
                <a:ea typeface="+mn-ea"/>
                <a:cs typeface="+mn-cs"/>
              </a:rPr>
              <a:t>Applicant feedback </a:t>
            </a:r>
          </a:p>
        </p:txBody>
      </p:sp>
      <p:sp>
        <p:nvSpPr>
          <p:cNvPr id="5" name="Speech Bubble: Oval 4">
            <a:extLst>
              <a:ext uri="{FF2B5EF4-FFF2-40B4-BE49-F238E27FC236}">
                <a16:creationId xmlns:a16="http://schemas.microsoft.com/office/drawing/2014/main" id="{4F263273-B979-4F3B-BB95-3A70FEEB67BF}"/>
              </a:ext>
            </a:extLst>
          </p:cNvPr>
          <p:cNvSpPr/>
          <p:nvPr/>
        </p:nvSpPr>
        <p:spPr>
          <a:xfrm>
            <a:off x="1090720" y="3873176"/>
            <a:ext cx="4322429" cy="2773891"/>
          </a:xfrm>
          <a:prstGeom prst="wedgeEllipseCallout">
            <a:avLst>
              <a:gd name="adj1" fmla="val -53769"/>
              <a:gd name="adj2" fmla="val 5485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7000"/>
              </a:lnSpc>
            </a:pPr>
            <a:r>
              <a:rPr lang="en-GB" sz="1800" dirty="0">
                <a:latin typeface="Calibri" panose="020F0502020204030204" pitchFamily="34" charset="0"/>
                <a:ea typeface="Calibri" panose="020F0502020204030204" pitchFamily="34" charset="0"/>
                <a:cs typeface="Times New Roman" panose="02020603050405020304" pitchFamily="18" charset="0"/>
              </a:rPr>
              <a:t>It’s a good service- waiting time for calls to answered are long but that is to be expected under the current inflation and rising food and energy prices. I am grateful for the service I have received - thank you</a:t>
            </a:r>
          </a:p>
        </p:txBody>
      </p:sp>
      <p:sp>
        <p:nvSpPr>
          <p:cNvPr id="6" name="Speech Bubble: Oval 5">
            <a:extLst>
              <a:ext uri="{FF2B5EF4-FFF2-40B4-BE49-F238E27FC236}">
                <a16:creationId xmlns:a16="http://schemas.microsoft.com/office/drawing/2014/main" id="{D32F88B5-1CB5-4254-9C65-E6AD0446472F}"/>
              </a:ext>
            </a:extLst>
          </p:cNvPr>
          <p:cNvSpPr/>
          <p:nvPr/>
        </p:nvSpPr>
        <p:spPr>
          <a:xfrm>
            <a:off x="7197445" y="1753869"/>
            <a:ext cx="2114025" cy="1426128"/>
          </a:xfrm>
          <a:prstGeom prst="wedgeEllipseCallout">
            <a:avLst>
              <a:gd name="adj1" fmla="val -53769"/>
              <a:gd name="adj2" fmla="val 5485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800" dirty="0">
                <a:latin typeface="Calibri" panose="020F0502020204030204" pitchFamily="34" charset="0"/>
                <a:ea typeface="Calibri" panose="020F0502020204030204" pitchFamily="34" charset="0"/>
                <a:cs typeface="Times New Roman" panose="02020603050405020304" pitchFamily="18" charset="0"/>
              </a:rPr>
              <a:t>Many thanks for prompt payment</a:t>
            </a:r>
          </a:p>
          <a:p>
            <a:pPr algn="ctr"/>
            <a:endParaRPr lang="en-GB" dirty="0"/>
          </a:p>
        </p:txBody>
      </p:sp>
      <p:sp>
        <p:nvSpPr>
          <p:cNvPr id="7" name="Speech Bubble: Oval 6">
            <a:extLst>
              <a:ext uri="{FF2B5EF4-FFF2-40B4-BE49-F238E27FC236}">
                <a16:creationId xmlns:a16="http://schemas.microsoft.com/office/drawing/2014/main" id="{5427AF45-1CB0-41F0-A4C9-11C3C6AB8DE7}"/>
              </a:ext>
            </a:extLst>
          </p:cNvPr>
          <p:cNvSpPr/>
          <p:nvPr/>
        </p:nvSpPr>
        <p:spPr>
          <a:xfrm>
            <a:off x="5439561" y="3644344"/>
            <a:ext cx="2571226" cy="1744211"/>
          </a:xfrm>
          <a:prstGeom prst="wedgeEllipseCallout">
            <a:avLst>
              <a:gd name="adj1" fmla="val 65643"/>
              <a:gd name="adj2" fmla="val -3123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07000"/>
              </a:lnSpc>
            </a:pPr>
            <a:r>
              <a:rPr lang="en-GB" sz="1800" dirty="0">
                <a:latin typeface="Calibri" panose="020F0502020204030204" pitchFamily="34" charset="0"/>
                <a:ea typeface="Calibri" panose="020F0502020204030204" pitchFamily="34" charset="0"/>
                <a:cs typeface="Times New Roman" panose="02020603050405020304" pitchFamily="18" charset="0"/>
              </a:rPr>
              <a:t>It was an excellent service, I would have turned to payday loans as last resort</a:t>
            </a:r>
          </a:p>
        </p:txBody>
      </p:sp>
      <p:sp>
        <p:nvSpPr>
          <p:cNvPr id="8" name="Speech Bubble: Oval 7">
            <a:extLst>
              <a:ext uri="{FF2B5EF4-FFF2-40B4-BE49-F238E27FC236}">
                <a16:creationId xmlns:a16="http://schemas.microsoft.com/office/drawing/2014/main" id="{43EF0641-BF3D-473C-9797-2E12DA222804}"/>
              </a:ext>
            </a:extLst>
          </p:cNvPr>
          <p:cNvSpPr/>
          <p:nvPr/>
        </p:nvSpPr>
        <p:spPr>
          <a:xfrm>
            <a:off x="3837963" y="1180001"/>
            <a:ext cx="2267823" cy="1726734"/>
          </a:xfrm>
          <a:prstGeom prst="wedgeEllipseCallout">
            <a:avLst>
              <a:gd name="adj1" fmla="val 65343"/>
              <a:gd name="adj2" fmla="val 3056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7000"/>
              </a:lnSpc>
            </a:pPr>
            <a:r>
              <a:rPr lang="en-GB" sz="1800" dirty="0">
                <a:latin typeface="Calibri" panose="020F0502020204030204" pitchFamily="34" charset="0"/>
                <a:ea typeface="Calibri" panose="020F0502020204030204" pitchFamily="34" charset="0"/>
                <a:cs typeface="Times New Roman" panose="02020603050405020304" pitchFamily="18" charset="0"/>
              </a:rPr>
              <a:t>Really good thing to have when people are struggling /desperate</a:t>
            </a:r>
          </a:p>
        </p:txBody>
      </p:sp>
      <p:sp>
        <p:nvSpPr>
          <p:cNvPr id="9" name="Speech Bubble: Oval 8">
            <a:extLst>
              <a:ext uri="{FF2B5EF4-FFF2-40B4-BE49-F238E27FC236}">
                <a16:creationId xmlns:a16="http://schemas.microsoft.com/office/drawing/2014/main" id="{4AA49843-25C0-4888-BF35-0F00128C205C}"/>
              </a:ext>
            </a:extLst>
          </p:cNvPr>
          <p:cNvSpPr/>
          <p:nvPr/>
        </p:nvSpPr>
        <p:spPr>
          <a:xfrm>
            <a:off x="8381298" y="4007243"/>
            <a:ext cx="3201101" cy="2084061"/>
          </a:xfrm>
          <a:prstGeom prst="wedgeEllipseCallout">
            <a:avLst>
              <a:gd name="adj1" fmla="val 49046"/>
              <a:gd name="adj2" fmla="val 6473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7000"/>
              </a:lnSpc>
            </a:pPr>
            <a:r>
              <a:rPr lang="en-GB" sz="1800" dirty="0">
                <a:latin typeface="Calibri" panose="020F0502020204030204" pitchFamily="34" charset="0"/>
                <a:ea typeface="Calibri" panose="020F0502020204030204" pitchFamily="34" charset="0"/>
                <a:cs typeface="Times New Roman" panose="02020603050405020304" pitchFamily="18" charset="0"/>
              </a:rPr>
              <a:t>The post office was the most convenient way they could have sent the money, so I am happy</a:t>
            </a:r>
          </a:p>
        </p:txBody>
      </p:sp>
      <p:sp>
        <p:nvSpPr>
          <p:cNvPr id="10" name="Speech Bubble: Oval 9">
            <a:extLst>
              <a:ext uri="{FF2B5EF4-FFF2-40B4-BE49-F238E27FC236}">
                <a16:creationId xmlns:a16="http://schemas.microsoft.com/office/drawing/2014/main" id="{E572E795-14F1-4727-B232-49092264AC46}"/>
              </a:ext>
            </a:extLst>
          </p:cNvPr>
          <p:cNvSpPr/>
          <p:nvPr/>
        </p:nvSpPr>
        <p:spPr>
          <a:xfrm>
            <a:off x="1147304" y="1516709"/>
            <a:ext cx="2267823" cy="1510124"/>
          </a:xfrm>
          <a:prstGeom prst="wedgeEllipseCallout">
            <a:avLst>
              <a:gd name="adj1" fmla="val -53769"/>
              <a:gd name="adj2" fmla="val 5485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07000"/>
              </a:lnSpc>
            </a:pPr>
            <a:r>
              <a:rPr lang="en-GB" sz="1800" dirty="0">
                <a:latin typeface="Calibri" panose="020F0502020204030204" pitchFamily="34" charset="0"/>
                <a:ea typeface="Calibri" panose="020F0502020204030204" pitchFamily="34" charset="0"/>
                <a:cs typeface="Times New Roman" panose="02020603050405020304" pitchFamily="18" charset="0"/>
              </a:rPr>
              <a:t>Really pleased and everyone worked together</a:t>
            </a:r>
          </a:p>
        </p:txBody>
      </p:sp>
      <p:sp>
        <p:nvSpPr>
          <p:cNvPr id="11" name="TextBox 10">
            <a:extLst>
              <a:ext uri="{FF2B5EF4-FFF2-40B4-BE49-F238E27FC236}">
                <a16:creationId xmlns:a16="http://schemas.microsoft.com/office/drawing/2014/main" id="{6B81FEBD-930A-47AA-9EBF-696D94DE3629}"/>
              </a:ext>
            </a:extLst>
          </p:cNvPr>
          <p:cNvSpPr txBox="1"/>
          <p:nvPr/>
        </p:nvSpPr>
        <p:spPr>
          <a:xfrm>
            <a:off x="6220655" y="1027359"/>
            <a:ext cx="3485321"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rtl="0" fontAlgn="base"/>
            <a:r>
              <a:rPr lang="en-GB" sz="1800" b="0" i="0" dirty="0">
                <a:solidFill>
                  <a:schemeClr val="bg1"/>
                </a:solidFill>
                <a:effectLst/>
                <a:latin typeface="Calibri" panose="020F0502020204030204" pitchFamily="34" charset="0"/>
              </a:rPr>
              <a:t>88% felt the award helped them to feel less stressed</a:t>
            </a:r>
          </a:p>
        </p:txBody>
      </p:sp>
      <p:sp>
        <p:nvSpPr>
          <p:cNvPr id="13" name="TextBox 12">
            <a:extLst>
              <a:ext uri="{FF2B5EF4-FFF2-40B4-BE49-F238E27FC236}">
                <a16:creationId xmlns:a16="http://schemas.microsoft.com/office/drawing/2014/main" id="{52E733DC-2490-49FF-B73B-32CBAEDCFD79}"/>
              </a:ext>
            </a:extLst>
          </p:cNvPr>
          <p:cNvSpPr txBox="1"/>
          <p:nvPr/>
        </p:nvSpPr>
        <p:spPr>
          <a:xfrm>
            <a:off x="4895976" y="5712006"/>
            <a:ext cx="3485321"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0" fontAlgn="base"/>
            <a:r>
              <a:rPr lang="en-GB" sz="1800" b="0" i="0" dirty="0">
                <a:solidFill>
                  <a:schemeClr val="bg1"/>
                </a:solidFill>
                <a:effectLst/>
                <a:latin typeface="Calibri" panose="020F0502020204030204" pitchFamily="34" charset="0"/>
              </a:rPr>
              <a:t>55% felt the award improved children’s wellbeing</a:t>
            </a:r>
          </a:p>
        </p:txBody>
      </p:sp>
      <p:sp>
        <p:nvSpPr>
          <p:cNvPr id="14" name="TextBox 13">
            <a:extLst>
              <a:ext uri="{FF2B5EF4-FFF2-40B4-BE49-F238E27FC236}">
                <a16:creationId xmlns:a16="http://schemas.microsoft.com/office/drawing/2014/main" id="{79D5EFF6-A326-4513-96F4-D448CB11B79A}"/>
              </a:ext>
            </a:extLst>
          </p:cNvPr>
          <p:cNvSpPr txBox="1"/>
          <p:nvPr/>
        </p:nvSpPr>
        <p:spPr>
          <a:xfrm>
            <a:off x="8706679" y="3216851"/>
            <a:ext cx="3485321"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rtl="0" fontAlgn="base"/>
            <a:r>
              <a:rPr lang="en-GB" sz="1800" b="0" i="0" dirty="0">
                <a:solidFill>
                  <a:schemeClr val="bg1"/>
                </a:solidFill>
                <a:effectLst/>
                <a:latin typeface="Calibri" panose="020F0502020204030204" pitchFamily="34" charset="0"/>
              </a:rPr>
              <a:t>66% felt the award helped them to eat healthier</a:t>
            </a:r>
            <a:endParaRPr lang="en-GB" sz="1800" dirty="0">
              <a:solidFill>
                <a:schemeClr val="bg1"/>
              </a:solidFill>
              <a:latin typeface="Calibri" panose="020F0502020204030204" pitchFamily="34" charset="0"/>
            </a:endParaRPr>
          </a:p>
        </p:txBody>
      </p:sp>
      <p:sp>
        <p:nvSpPr>
          <p:cNvPr id="16" name="TextBox 15">
            <a:extLst>
              <a:ext uri="{FF2B5EF4-FFF2-40B4-BE49-F238E27FC236}">
                <a16:creationId xmlns:a16="http://schemas.microsoft.com/office/drawing/2014/main" id="{18D45FCF-780E-4405-9351-653ED39D7E16}"/>
              </a:ext>
            </a:extLst>
          </p:cNvPr>
          <p:cNvSpPr txBox="1"/>
          <p:nvPr/>
        </p:nvSpPr>
        <p:spPr>
          <a:xfrm>
            <a:off x="352642" y="3102651"/>
            <a:ext cx="3485321"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rtl="0" fontAlgn="base"/>
            <a:r>
              <a:rPr lang="en-GB" sz="1800" b="0" i="0" dirty="0">
                <a:solidFill>
                  <a:schemeClr val="bg1"/>
                </a:solidFill>
                <a:effectLst/>
                <a:latin typeface="Calibri" panose="020F0502020204030204" pitchFamily="34" charset="0"/>
              </a:rPr>
              <a:t>57% felt the award helped them to cope with health problems</a:t>
            </a:r>
            <a:endParaRPr lang="en-GB" sz="1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25890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F6466-EF3C-EA43-B648-6139B6DB74D7}"/>
              </a:ext>
            </a:extLst>
          </p:cNvPr>
          <p:cNvSpPr>
            <a:spLocks noGrp="1"/>
          </p:cNvSpPr>
          <p:nvPr>
            <p:ph type="ctrTitle"/>
          </p:nvPr>
        </p:nvSpPr>
        <p:spPr/>
        <p:txBody>
          <a:bodyPr>
            <a:normAutofit fontScale="90000"/>
          </a:bodyPr>
          <a:lstStyle/>
          <a:p>
            <a:r>
              <a:rPr lang="en-US" dirty="0" err="1"/>
              <a:t>Maximising</a:t>
            </a:r>
            <a:r>
              <a:rPr lang="en-US" dirty="0"/>
              <a:t> impact of Local Welfare Assistance schemes</a:t>
            </a:r>
          </a:p>
        </p:txBody>
      </p:sp>
      <p:sp>
        <p:nvSpPr>
          <p:cNvPr id="3" name="Subtitle 2">
            <a:extLst>
              <a:ext uri="{FF2B5EF4-FFF2-40B4-BE49-F238E27FC236}">
                <a16:creationId xmlns:a16="http://schemas.microsoft.com/office/drawing/2014/main" id="{0621672E-9948-5A4F-8573-2B72FA2BA8A2}"/>
              </a:ext>
            </a:extLst>
          </p:cNvPr>
          <p:cNvSpPr>
            <a:spLocks noGrp="1"/>
          </p:cNvSpPr>
          <p:nvPr>
            <p:ph type="subTitle" idx="1"/>
          </p:nvPr>
        </p:nvSpPr>
        <p:spPr/>
        <p:txBody>
          <a:bodyPr/>
          <a:lstStyle/>
          <a:p>
            <a:r>
              <a:rPr lang="en-US" dirty="0"/>
              <a:t>Corin Hammersley</a:t>
            </a:r>
          </a:p>
          <a:p>
            <a:r>
              <a:rPr lang="en-US" dirty="0"/>
              <a:t>Advice &amp; Policy Manager, Royal Borough of Greenwich</a:t>
            </a:r>
          </a:p>
        </p:txBody>
      </p:sp>
    </p:spTree>
    <p:extLst>
      <p:ext uri="{BB962C8B-B14F-4D97-AF65-F5344CB8AC3E}">
        <p14:creationId xmlns:p14="http://schemas.microsoft.com/office/powerpoint/2010/main" val="1616385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4F5F-D639-4092-B26D-20A1688E86A6}"/>
              </a:ext>
            </a:extLst>
          </p:cNvPr>
          <p:cNvSpPr>
            <a:spLocks noGrp="1"/>
          </p:cNvSpPr>
          <p:nvPr>
            <p:ph type="title"/>
          </p:nvPr>
        </p:nvSpPr>
        <p:spPr/>
        <p:txBody>
          <a:bodyPr/>
          <a:lstStyle/>
          <a:p>
            <a:r>
              <a:rPr lang="en-GB" dirty="0"/>
              <a:t>Advice &amp; Benefits</a:t>
            </a:r>
          </a:p>
        </p:txBody>
      </p:sp>
      <p:graphicFrame>
        <p:nvGraphicFramePr>
          <p:cNvPr id="4" name="Content Placeholder 3">
            <a:extLst>
              <a:ext uri="{FF2B5EF4-FFF2-40B4-BE49-F238E27FC236}">
                <a16:creationId xmlns:a16="http://schemas.microsoft.com/office/drawing/2014/main" id="{95B06943-B550-43CD-B63D-083D96CD0E63}"/>
              </a:ext>
            </a:extLst>
          </p:cNvPr>
          <p:cNvGraphicFramePr>
            <a:graphicFrameLocks noGrp="1"/>
          </p:cNvGraphicFramePr>
          <p:nvPr>
            <p:ph idx="1"/>
          </p:nvPr>
        </p:nvGraphicFramePr>
        <p:xfrm>
          <a:off x="838200" y="1729946"/>
          <a:ext cx="10515600" cy="3742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6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6B60-77BE-4520-8F32-E1E923E3AEB7}"/>
              </a:ext>
            </a:extLst>
          </p:cNvPr>
          <p:cNvSpPr>
            <a:spLocks noGrp="1"/>
          </p:cNvSpPr>
          <p:nvPr>
            <p:ph type="title"/>
          </p:nvPr>
        </p:nvSpPr>
        <p:spPr>
          <a:xfrm>
            <a:off x="1099458" y="500062"/>
            <a:ext cx="10515600" cy="1325563"/>
          </a:xfrm>
        </p:spPr>
        <p:txBody>
          <a:bodyPr>
            <a:normAutofit/>
          </a:bodyPr>
          <a:lstStyle/>
          <a:p>
            <a:r>
              <a:rPr lang="en-GB" sz="3600" b="1" dirty="0"/>
              <a:t>Aims</a:t>
            </a:r>
          </a:p>
        </p:txBody>
      </p:sp>
      <p:sp>
        <p:nvSpPr>
          <p:cNvPr id="3" name="Content Placeholder 2">
            <a:extLst>
              <a:ext uri="{FF2B5EF4-FFF2-40B4-BE49-F238E27FC236}">
                <a16:creationId xmlns:a16="http://schemas.microsoft.com/office/drawing/2014/main" id="{9E4A5F7F-6404-48DD-AF8C-FC97DE80085F}"/>
              </a:ext>
            </a:extLst>
          </p:cNvPr>
          <p:cNvSpPr>
            <a:spLocks noGrp="1"/>
          </p:cNvSpPr>
          <p:nvPr>
            <p:ph idx="1"/>
          </p:nvPr>
        </p:nvSpPr>
        <p:spPr>
          <a:xfrm>
            <a:off x="1021081" y="1604735"/>
            <a:ext cx="9865092" cy="4351338"/>
          </a:xfrm>
        </p:spPr>
        <p:txBody>
          <a:bodyPr>
            <a:normAutofit/>
          </a:bodyPr>
          <a:lstStyle/>
          <a:p>
            <a:pPr>
              <a:buFontTx/>
              <a:buChar char="-"/>
            </a:pPr>
            <a:r>
              <a:rPr lang="en-GB" sz="1800" dirty="0"/>
              <a:t>Think critically about our local welfare provision and how we can improve and maximise value from it</a:t>
            </a:r>
          </a:p>
          <a:p>
            <a:pPr>
              <a:buFontTx/>
              <a:buChar char="-"/>
            </a:pPr>
            <a:r>
              <a:rPr lang="en-GB" sz="1800" dirty="0"/>
              <a:t>Share good practice between attendees</a:t>
            </a:r>
          </a:p>
          <a:p>
            <a:pPr>
              <a:buFontTx/>
              <a:buChar char="-"/>
            </a:pPr>
            <a:r>
              <a:rPr lang="en-GB" sz="1800" dirty="0"/>
              <a:t>Understand different perspectives in how effective current local welfare provision is</a:t>
            </a:r>
          </a:p>
          <a:p>
            <a:pPr marL="0" indent="0">
              <a:buNone/>
            </a:pPr>
            <a:endParaRPr lang="en-GB" sz="2400" dirty="0"/>
          </a:p>
          <a:p>
            <a:pPr marL="0" indent="0">
              <a:buNone/>
            </a:pPr>
            <a:endParaRPr lang="en-GB" sz="2400" dirty="0"/>
          </a:p>
          <a:p>
            <a:pPr marL="342900" indent="-342900">
              <a:buFont typeface="+mj-lt"/>
              <a:buAutoNum type="arabicPeriod"/>
            </a:pPr>
            <a:r>
              <a:rPr lang="en-GB" sz="1800" dirty="0"/>
              <a:t>Overview of GM research into Welfare Assistance Schemes; Simon</a:t>
            </a:r>
          </a:p>
          <a:p>
            <a:pPr marL="342900" indent="-342900">
              <a:buFont typeface="+mj-lt"/>
              <a:buAutoNum type="arabicPeriod"/>
            </a:pPr>
            <a:r>
              <a:rPr lang="en-GB" sz="1800" dirty="0"/>
              <a:t>Case Study – Cash Approach to Local Welfare; Vicky</a:t>
            </a:r>
          </a:p>
          <a:p>
            <a:pPr marL="342900" indent="-342900">
              <a:buFont typeface="+mj-lt"/>
              <a:buAutoNum type="arabicPeriod"/>
            </a:pPr>
            <a:r>
              <a:rPr lang="en-GB" sz="1800" dirty="0"/>
              <a:t>Case Study – Integrating the Welfare Offer; Corin</a:t>
            </a:r>
          </a:p>
          <a:p>
            <a:pPr marL="342900" indent="-342900">
              <a:buFont typeface="+mj-lt"/>
              <a:buAutoNum type="arabicPeriod"/>
            </a:pPr>
            <a:r>
              <a:rPr lang="en-GB" sz="1800" dirty="0"/>
              <a:t>Further questions and reflections</a:t>
            </a:r>
          </a:p>
          <a:p>
            <a:pPr>
              <a:buFontTx/>
              <a:buChar char="-"/>
            </a:pPr>
            <a:endParaRPr lang="en-GB" sz="1800" dirty="0"/>
          </a:p>
          <a:p>
            <a:pPr marL="0" indent="0">
              <a:buNone/>
            </a:pPr>
            <a:r>
              <a:rPr lang="en-GB" sz="2000" b="1" dirty="0"/>
              <a:t>Housekeeping</a:t>
            </a:r>
            <a:endParaRPr lang="en-GB" sz="1800" b="1" dirty="0"/>
          </a:p>
        </p:txBody>
      </p:sp>
      <p:sp>
        <p:nvSpPr>
          <p:cNvPr id="4" name="Title 1">
            <a:extLst>
              <a:ext uri="{FF2B5EF4-FFF2-40B4-BE49-F238E27FC236}">
                <a16:creationId xmlns:a16="http://schemas.microsoft.com/office/drawing/2014/main" id="{CA78FB77-C2F2-422F-9344-D49038EB0D9D}"/>
              </a:ext>
            </a:extLst>
          </p:cNvPr>
          <p:cNvSpPr txBox="1">
            <a:spLocks/>
          </p:cNvSpPr>
          <p:nvPr/>
        </p:nvSpPr>
        <p:spPr>
          <a:xfrm>
            <a:off x="1099458" y="26507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t>Agenda</a:t>
            </a:r>
          </a:p>
        </p:txBody>
      </p:sp>
    </p:spTree>
    <p:extLst>
      <p:ext uri="{BB962C8B-B14F-4D97-AF65-F5344CB8AC3E}">
        <p14:creationId xmlns:p14="http://schemas.microsoft.com/office/powerpoint/2010/main" val="536070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B24F-D1EA-485A-8F71-6DA39DC43E0A}"/>
              </a:ext>
            </a:extLst>
          </p:cNvPr>
          <p:cNvSpPr>
            <a:spLocks noGrp="1"/>
          </p:cNvSpPr>
          <p:nvPr>
            <p:ph type="title"/>
          </p:nvPr>
        </p:nvSpPr>
        <p:spPr/>
        <p:txBody>
          <a:bodyPr/>
          <a:lstStyle/>
          <a:p>
            <a:r>
              <a:rPr lang="en-GB" dirty="0"/>
              <a:t>Emergency Support Scheme (ESS)</a:t>
            </a:r>
          </a:p>
        </p:txBody>
      </p:sp>
      <p:sp>
        <p:nvSpPr>
          <p:cNvPr id="3" name="Content Placeholder 2">
            <a:extLst>
              <a:ext uri="{FF2B5EF4-FFF2-40B4-BE49-F238E27FC236}">
                <a16:creationId xmlns:a16="http://schemas.microsoft.com/office/drawing/2014/main" id="{64873B84-ED46-4593-9D64-58F81CBCBC18}"/>
              </a:ext>
            </a:extLst>
          </p:cNvPr>
          <p:cNvSpPr>
            <a:spLocks noGrp="1"/>
          </p:cNvSpPr>
          <p:nvPr>
            <p:ph idx="1"/>
          </p:nvPr>
        </p:nvSpPr>
        <p:spPr>
          <a:xfrm>
            <a:off x="838200" y="1690688"/>
            <a:ext cx="10515600" cy="4351338"/>
          </a:xfrm>
        </p:spPr>
        <p:txBody>
          <a:bodyPr>
            <a:normAutofit/>
          </a:bodyPr>
          <a:lstStyle/>
          <a:p>
            <a:r>
              <a:rPr lang="en-GB" sz="2400" dirty="0"/>
              <a:t>When set up in 2013, largely mirrored on crisis loans and community care grants.</a:t>
            </a:r>
          </a:p>
          <a:p>
            <a:r>
              <a:rPr lang="en-GB" sz="2400" dirty="0"/>
              <a:t>Key features:</a:t>
            </a:r>
          </a:p>
          <a:p>
            <a:pPr lvl="1"/>
            <a:r>
              <a:rPr lang="en-GB" sz="2000" dirty="0"/>
              <a:t>Discretionary decisions</a:t>
            </a:r>
          </a:p>
          <a:p>
            <a:pPr lvl="1"/>
            <a:r>
              <a:rPr lang="en-GB" sz="2000" dirty="0"/>
              <a:t>Emergency awards are cash grants, typically between £30-300</a:t>
            </a:r>
          </a:p>
          <a:p>
            <a:pPr lvl="1"/>
            <a:r>
              <a:rPr lang="en-GB" sz="2000" dirty="0"/>
              <a:t>Community awards are goods/furniture/services</a:t>
            </a:r>
          </a:p>
          <a:p>
            <a:r>
              <a:rPr lang="en-GB" sz="2400" dirty="0"/>
              <a:t>Scheme made permanent in February 2020, with £750k budget (for both expenditure and administration)</a:t>
            </a:r>
          </a:p>
          <a:p>
            <a:r>
              <a:rPr lang="en-GB" sz="2400" dirty="0"/>
              <a:t>In 19/20, the scheme awarded £395k across both schemes, receiving </a:t>
            </a:r>
            <a:r>
              <a:rPr lang="en-GB" sz="2400" dirty="0" err="1"/>
              <a:t>approx</a:t>
            </a:r>
            <a:r>
              <a:rPr lang="en-GB" sz="2400" dirty="0"/>
              <a:t> 250 applications per month.</a:t>
            </a:r>
          </a:p>
          <a:p>
            <a:r>
              <a:rPr lang="en-GB" sz="2400" dirty="0"/>
              <a:t>Referral route between ESS and WRS, although (pre-pandemic) not as many referrals as I had expected</a:t>
            </a:r>
          </a:p>
        </p:txBody>
      </p:sp>
    </p:spTree>
    <p:extLst>
      <p:ext uri="{BB962C8B-B14F-4D97-AF65-F5344CB8AC3E}">
        <p14:creationId xmlns:p14="http://schemas.microsoft.com/office/powerpoint/2010/main" val="2636208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AE5F8F7-A2E9-4373-B496-A1A8DBEB40C4}"/>
              </a:ext>
            </a:extLst>
          </p:cNvPr>
          <p:cNvSpPr>
            <a:spLocks noGrp="1" noChangeArrowheads="1"/>
          </p:cNvSpPr>
          <p:nvPr>
            <p:ph type="title"/>
          </p:nvPr>
        </p:nvSpPr>
        <p:spPr>
          <a:xfrm>
            <a:off x="2209800" y="44450"/>
            <a:ext cx="7772400" cy="1143000"/>
          </a:xfrm>
        </p:spPr>
        <p:txBody>
          <a:bodyPr/>
          <a:lstStyle/>
          <a:p>
            <a:r>
              <a:rPr lang="en-GB" altLang="en-US">
                <a:ea typeface="ＭＳ Ｐゴシック" panose="020B0600070205080204" pitchFamily="34" charset="-128"/>
              </a:rPr>
              <a:t>ESS stats</a:t>
            </a:r>
          </a:p>
        </p:txBody>
      </p:sp>
      <p:graphicFrame>
        <p:nvGraphicFramePr>
          <p:cNvPr id="4" name="Table 4">
            <a:extLst>
              <a:ext uri="{FF2B5EF4-FFF2-40B4-BE49-F238E27FC236}">
                <a16:creationId xmlns:a16="http://schemas.microsoft.com/office/drawing/2014/main" id="{212F52CA-381B-4B62-9990-920C6A6C760A}"/>
              </a:ext>
            </a:extLst>
          </p:cNvPr>
          <p:cNvGraphicFramePr>
            <a:graphicFrameLocks noGrp="1"/>
          </p:cNvGraphicFramePr>
          <p:nvPr>
            <p:ph idx="1"/>
          </p:nvPr>
        </p:nvGraphicFramePr>
        <p:xfrm>
          <a:off x="1395663" y="1125539"/>
          <a:ext cx="9448800" cy="2178053"/>
        </p:xfrm>
        <a:graphic>
          <a:graphicData uri="http://schemas.openxmlformats.org/drawingml/2006/table">
            <a:tbl>
              <a:tblPr firstRow="1" bandRow="1">
                <a:tableStyleId>{5C22544A-7EE6-4342-B048-85BDC9FD1C3A}</a:tableStyleId>
              </a:tblPr>
              <a:tblGrid>
                <a:gridCol w="3149600">
                  <a:extLst>
                    <a:ext uri="{9D8B030D-6E8A-4147-A177-3AD203B41FA5}">
                      <a16:colId xmlns:a16="http://schemas.microsoft.com/office/drawing/2014/main" val="20000"/>
                    </a:ext>
                  </a:extLst>
                </a:gridCol>
                <a:gridCol w="3149600">
                  <a:extLst>
                    <a:ext uri="{9D8B030D-6E8A-4147-A177-3AD203B41FA5}">
                      <a16:colId xmlns:a16="http://schemas.microsoft.com/office/drawing/2014/main" val="20001"/>
                    </a:ext>
                  </a:extLst>
                </a:gridCol>
                <a:gridCol w="3149600">
                  <a:extLst>
                    <a:ext uri="{9D8B030D-6E8A-4147-A177-3AD203B41FA5}">
                      <a16:colId xmlns:a16="http://schemas.microsoft.com/office/drawing/2014/main" val="20002"/>
                    </a:ext>
                  </a:extLst>
                </a:gridCol>
              </a:tblGrid>
              <a:tr h="593565">
                <a:tc>
                  <a:txBody>
                    <a:bodyPr/>
                    <a:lstStyle/>
                    <a:p>
                      <a:endParaRPr lang="en-GB" sz="2000" dirty="0"/>
                    </a:p>
                  </a:txBody>
                  <a:tcPr marT="45661" marB="45661"/>
                </a:tc>
                <a:tc>
                  <a:txBody>
                    <a:bodyPr/>
                    <a:lstStyle/>
                    <a:p>
                      <a:r>
                        <a:rPr lang="en-GB" sz="2000"/>
                        <a:t>Number of claims</a:t>
                      </a:r>
                    </a:p>
                  </a:txBody>
                  <a:tcPr marT="45661" marB="45661"/>
                </a:tc>
                <a:tc>
                  <a:txBody>
                    <a:bodyPr/>
                    <a:lstStyle/>
                    <a:p>
                      <a:r>
                        <a:rPr lang="en-GB" sz="2000"/>
                        <a:t>Total awarded</a:t>
                      </a:r>
                    </a:p>
                  </a:txBody>
                  <a:tcPr marT="45661" marB="45661"/>
                </a:tc>
                <a:extLst>
                  <a:ext uri="{0D108BD9-81ED-4DB2-BD59-A6C34878D82A}">
                    <a16:rowId xmlns:a16="http://schemas.microsoft.com/office/drawing/2014/main" val="10000"/>
                  </a:ext>
                </a:extLst>
              </a:tr>
              <a:tr h="365562">
                <a:tc>
                  <a:txBody>
                    <a:bodyPr/>
                    <a:lstStyle/>
                    <a:p>
                      <a:r>
                        <a:rPr lang="en-GB" sz="2000"/>
                        <a:t>19/20</a:t>
                      </a:r>
                    </a:p>
                  </a:txBody>
                  <a:tcPr marT="45661" marB="45661"/>
                </a:tc>
                <a:tc>
                  <a:txBody>
                    <a:bodyPr/>
                    <a:lstStyle/>
                    <a:p>
                      <a:r>
                        <a:rPr lang="en-GB" sz="2000"/>
                        <a:t>3771</a:t>
                      </a:r>
                    </a:p>
                  </a:txBody>
                  <a:tcPr marT="45661" marB="45661"/>
                </a:tc>
                <a:tc>
                  <a:txBody>
                    <a:bodyPr/>
                    <a:lstStyle/>
                    <a:p>
                      <a:r>
                        <a:rPr lang="en-GB" sz="2000"/>
                        <a:t>£394,990</a:t>
                      </a:r>
                    </a:p>
                  </a:txBody>
                  <a:tcPr marT="45661" marB="45661"/>
                </a:tc>
                <a:extLst>
                  <a:ext uri="{0D108BD9-81ED-4DB2-BD59-A6C34878D82A}">
                    <a16:rowId xmlns:a16="http://schemas.microsoft.com/office/drawing/2014/main" val="10001"/>
                  </a:ext>
                </a:extLst>
              </a:tr>
              <a:tr h="365562">
                <a:tc>
                  <a:txBody>
                    <a:bodyPr/>
                    <a:lstStyle/>
                    <a:p>
                      <a:r>
                        <a:rPr lang="en-GB" sz="2000"/>
                        <a:t>20/21</a:t>
                      </a:r>
                    </a:p>
                  </a:txBody>
                  <a:tcPr marT="45661" marB="45661"/>
                </a:tc>
                <a:tc>
                  <a:txBody>
                    <a:bodyPr/>
                    <a:lstStyle/>
                    <a:p>
                      <a:r>
                        <a:rPr lang="en-GB" sz="2000"/>
                        <a:t>4993</a:t>
                      </a:r>
                    </a:p>
                  </a:txBody>
                  <a:tcPr marT="45661" marB="45661"/>
                </a:tc>
                <a:tc>
                  <a:txBody>
                    <a:bodyPr/>
                    <a:lstStyle/>
                    <a:p>
                      <a:r>
                        <a:rPr lang="en-GB" sz="2000"/>
                        <a:t>£520,779</a:t>
                      </a:r>
                    </a:p>
                  </a:txBody>
                  <a:tcPr marT="45661" marB="45661"/>
                </a:tc>
                <a:extLst>
                  <a:ext uri="{0D108BD9-81ED-4DB2-BD59-A6C34878D82A}">
                    <a16:rowId xmlns:a16="http://schemas.microsoft.com/office/drawing/2014/main" val="10002"/>
                  </a:ext>
                </a:extLst>
              </a:tr>
              <a:tr h="365562">
                <a:tc>
                  <a:txBody>
                    <a:bodyPr/>
                    <a:lstStyle/>
                    <a:p>
                      <a:r>
                        <a:rPr lang="en-GB" sz="2000"/>
                        <a:t>21/22</a:t>
                      </a:r>
                    </a:p>
                  </a:txBody>
                  <a:tcPr marT="45661" marB="45661"/>
                </a:tc>
                <a:tc>
                  <a:txBody>
                    <a:bodyPr/>
                    <a:lstStyle/>
                    <a:p>
                      <a:r>
                        <a:rPr lang="en-GB" sz="2000" dirty="0"/>
                        <a:t>5142</a:t>
                      </a:r>
                    </a:p>
                  </a:txBody>
                  <a:tcPr marT="45661" marB="45661"/>
                </a:tc>
                <a:tc>
                  <a:txBody>
                    <a:bodyPr/>
                    <a:lstStyle/>
                    <a:p>
                      <a:r>
                        <a:rPr lang="en-GB" sz="2000" dirty="0"/>
                        <a:t>£643,497</a:t>
                      </a:r>
                    </a:p>
                  </a:txBody>
                  <a:tcPr marT="45661" marB="45661"/>
                </a:tc>
                <a:extLst>
                  <a:ext uri="{0D108BD9-81ED-4DB2-BD59-A6C34878D82A}">
                    <a16:rowId xmlns:a16="http://schemas.microsoft.com/office/drawing/2014/main" val="10003"/>
                  </a:ext>
                </a:extLst>
              </a:tr>
              <a:tr h="365562">
                <a:tc>
                  <a:txBody>
                    <a:bodyPr/>
                    <a:lstStyle/>
                    <a:p>
                      <a:r>
                        <a:rPr lang="en-GB" sz="2000" dirty="0"/>
                        <a:t>22/23</a:t>
                      </a:r>
                    </a:p>
                  </a:txBody>
                  <a:tcPr marT="45661" marB="45661"/>
                </a:tc>
                <a:tc>
                  <a:txBody>
                    <a:bodyPr/>
                    <a:lstStyle/>
                    <a:p>
                      <a:r>
                        <a:rPr lang="en-GB" sz="2000" dirty="0"/>
                        <a:t>3384 (six months)</a:t>
                      </a:r>
                      <a:endParaRPr lang="en-GB" sz="2000" i="1" dirty="0"/>
                    </a:p>
                  </a:txBody>
                  <a:tcPr marT="45661" marB="45661"/>
                </a:tc>
                <a:tc>
                  <a:txBody>
                    <a:bodyPr/>
                    <a:lstStyle/>
                    <a:p>
                      <a:r>
                        <a:rPr lang="en-GB" sz="2000" dirty="0"/>
                        <a:t>£493,799 (</a:t>
                      </a:r>
                      <a:r>
                        <a:rPr lang="en-GB" sz="2000"/>
                        <a:t>six months)</a:t>
                      </a:r>
                      <a:endParaRPr lang="en-GB" sz="2000" i="1" dirty="0"/>
                    </a:p>
                  </a:txBody>
                  <a:tcPr marT="45661" marB="45661"/>
                </a:tc>
                <a:extLst>
                  <a:ext uri="{0D108BD9-81ED-4DB2-BD59-A6C34878D82A}">
                    <a16:rowId xmlns:a16="http://schemas.microsoft.com/office/drawing/2014/main" val="10004"/>
                  </a:ext>
                </a:extLst>
              </a:tr>
            </a:tbl>
          </a:graphicData>
        </a:graphic>
      </p:graphicFrame>
      <p:graphicFrame>
        <p:nvGraphicFramePr>
          <p:cNvPr id="5" name="Chart 4">
            <a:extLst>
              <a:ext uri="{FF2B5EF4-FFF2-40B4-BE49-F238E27FC236}">
                <a16:creationId xmlns:a16="http://schemas.microsoft.com/office/drawing/2014/main" id="{9A030AC6-FC16-4C22-A25E-74F6ABD5D991}"/>
              </a:ext>
            </a:extLst>
          </p:cNvPr>
          <p:cNvGraphicFramePr>
            <a:graphicFrameLocks/>
          </p:cNvGraphicFramePr>
          <p:nvPr>
            <p:extLst>
              <p:ext uri="{D42A27DB-BD31-4B8C-83A1-F6EECF244321}">
                <p14:modId xmlns:p14="http://schemas.microsoft.com/office/powerpoint/2010/main" val="32674380"/>
              </p:ext>
            </p:extLst>
          </p:nvPr>
        </p:nvGraphicFramePr>
        <p:xfrm>
          <a:off x="308611" y="3554409"/>
          <a:ext cx="11281410" cy="27289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9D47-525B-4643-83A1-3B9D399E267B}"/>
              </a:ext>
            </a:extLst>
          </p:cNvPr>
          <p:cNvSpPr>
            <a:spLocks noGrp="1"/>
          </p:cNvSpPr>
          <p:nvPr>
            <p:ph type="title"/>
          </p:nvPr>
        </p:nvSpPr>
        <p:spPr/>
        <p:txBody>
          <a:bodyPr/>
          <a:lstStyle/>
          <a:p>
            <a:r>
              <a:rPr lang="en-GB" dirty="0"/>
              <a:t>Household Support Grant</a:t>
            </a:r>
          </a:p>
        </p:txBody>
      </p:sp>
      <p:sp>
        <p:nvSpPr>
          <p:cNvPr id="3" name="Content Placeholder 2">
            <a:extLst>
              <a:ext uri="{FF2B5EF4-FFF2-40B4-BE49-F238E27FC236}">
                <a16:creationId xmlns:a16="http://schemas.microsoft.com/office/drawing/2014/main" id="{E51194EB-BF1F-4F2F-8FA4-A0E2FF02056A}"/>
              </a:ext>
            </a:extLst>
          </p:cNvPr>
          <p:cNvSpPr>
            <a:spLocks noGrp="1"/>
          </p:cNvSpPr>
          <p:nvPr>
            <p:ph idx="1"/>
          </p:nvPr>
        </p:nvSpPr>
        <p:spPr/>
        <p:txBody>
          <a:bodyPr>
            <a:normAutofit/>
          </a:bodyPr>
          <a:lstStyle/>
          <a:p>
            <a:r>
              <a:rPr lang="en-GB" sz="2400" dirty="0"/>
              <a:t>FSM provision during school holidays, extended to pre-school children (in 21/22, this amounted to £195 per child)</a:t>
            </a:r>
          </a:p>
          <a:p>
            <a:r>
              <a:rPr lang="en-GB" sz="2400" dirty="0"/>
              <a:t>Targeted payments to other groups (currently care leavers, households supported by NRPF team)</a:t>
            </a:r>
          </a:p>
          <a:p>
            <a:r>
              <a:rPr lang="en-GB" sz="2400" dirty="0"/>
              <a:t>Applications via our ESS scheme</a:t>
            </a:r>
          </a:p>
          <a:p>
            <a:r>
              <a:rPr lang="en-GB" sz="2400" dirty="0"/>
              <a:t>Small community grants scheme</a:t>
            </a:r>
          </a:p>
          <a:p>
            <a:r>
              <a:rPr lang="en-GB" sz="2400" dirty="0"/>
              <a:t>Direct food and energy support provision through partners</a:t>
            </a:r>
          </a:p>
        </p:txBody>
      </p:sp>
    </p:spTree>
    <p:extLst>
      <p:ext uri="{BB962C8B-B14F-4D97-AF65-F5344CB8AC3E}">
        <p14:creationId xmlns:p14="http://schemas.microsoft.com/office/powerpoint/2010/main" val="1257045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F787-1EC0-4548-BB90-6ADAB980D9F2}"/>
              </a:ext>
            </a:extLst>
          </p:cNvPr>
          <p:cNvSpPr>
            <a:spLocks noGrp="1"/>
          </p:cNvSpPr>
          <p:nvPr>
            <p:ph type="title"/>
          </p:nvPr>
        </p:nvSpPr>
        <p:spPr/>
        <p:txBody>
          <a:bodyPr/>
          <a:lstStyle/>
          <a:p>
            <a:r>
              <a:rPr lang="en-GB" dirty="0"/>
              <a:t>Our approach to supporting clients</a:t>
            </a:r>
          </a:p>
        </p:txBody>
      </p:sp>
      <p:graphicFrame>
        <p:nvGraphicFramePr>
          <p:cNvPr id="4" name="Content Placeholder 3">
            <a:extLst>
              <a:ext uri="{FF2B5EF4-FFF2-40B4-BE49-F238E27FC236}">
                <a16:creationId xmlns:a16="http://schemas.microsoft.com/office/drawing/2014/main" id="{4949515B-7EC3-4226-A9FC-5D6A60E0389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0107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9C50-EFFA-4014-BEBB-426E2A16F525}"/>
              </a:ext>
            </a:extLst>
          </p:cNvPr>
          <p:cNvSpPr>
            <a:spLocks noGrp="1"/>
          </p:cNvSpPr>
          <p:nvPr>
            <p:ph type="title"/>
          </p:nvPr>
        </p:nvSpPr>
        <p:spPr/>
        <p:txBody>
          <a:bodyPr/>
          <a:lstStyle/>
          <a:p>
            <a:r>
              <a:rPr lang="en-GB" dirty="0"/>
              <a:t>Case studies</a:t>
            </a:r>
          </a:p>
        </p:txBody>
      </p:sp>
      <p:sp>
        <p:nvSpPr>
          <p:cNvPr id="3" name="Content Placeholder 2">
            <a:extLst>
              <a:ext uri="{FF2B5EF4-FFF2-40B4-BE49-F238E27FC236}">
                <a16:creationId xmlns:a16="http://schemas.microsoft.com/office/drawing/2014/main" id="{91425CEC-E4BF-42BC-9495-3FC423140839}"/>
              </a:ext>
            </a:extLst>
          </p:cNvPr>
          <p:cNvSpPr>
            <a:spLocks noGrp="1"/>
          </p:cNvSpPr>
          <p:nvPr>
            <p:ph idx="1"/>
          </p:nvPr>
        </p:nvSpPr>
        <p:spPr>
          <a:xfrm>
            <a:off x="838199" y="1825625"/>
            <a:ext cx="10625919" cy="4351338"/>
          </a:xfrm>
        </p:spPr>
        <p:txBody>
          <a:bodyPr>
            <a:normAutofit lnSpcReduction="10000"/>
          </a:bodyPr>
          <a:lstStyle/>
          <a:p>
            <a:r>
              <a:rPr lang="en-GB" sz="2400" dirty="0"/>
              <a:t>Client referred to MAS after second claim for ESS. She was lone parent with two young children, one with autism. Had just received DLA middle rate award. Currently living in temporary accommodation (had been placed by neighbouring borough into Greenwich).</a:t>
            </a:r>
          </a:p>
          <a:p>
            <a:r>
              <a:rPr lang="en-GB" sz="2400" dirty="0"/>
              <a:t>Identified entitlement to carers allowance, disabled child element on UC, exemption from benefit cap, and had not applied for council tax support (was able to backdate this). Monthly income increased £418.</a:t>
            </a:r>
          </a:p>
          <a:p>
            <a:r>
              <a:rPr lang="en-GB" sz="2400" dirty="0"/>
              <a:t>Completed SFS. Advised to switch to social tariffs for broadband and mobile phone. Negotiated a deduction being applied to her UC for historical social fund loan from £39.80 to £10pm. Backdating of CTS cleared outstanding council tax debt.</a:t>
            </a:r>
          </a:p>
          <a:p>
            <a:r>
              <a:rPr lang="en-GB" sz="2400" dirty="0"/>
              <a:t>Assisted to make another ESS application to meet immediate needs (awarded £100) as we were resolving the above issues.</a:t>
            </a:r>
          </a:p>
        </p:txBody>
      </p:sp>
    </p:spTree>
    <p:extLst>
      <p:ext uri="{BB962C8B-B14F-4D97-AF65-F5344CB8AC3E}">
        <p14:creationId xmlns:p14="http://schemas.microsoft.com/office/powerpoint/2010/main" val="253444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5C0B-CF5B-4BE0-8A10-B378D7DDE441}"/>
              </a:ext>
            </a:extLst>
          </p:cNvPr>
          <p:cNvSpPr>
            <a:spLocks noGrp="1"/>
          </p:cNvSpPr>
          <p:nvPr>
            <p:ph type="title"/>
          </p:nvPr>
        </p:nvSpPr>
        <p:spPr/>
        <p:txBody>
          <a:bodyPr/>
          <a:lstStyle/>
          <a:p>
            <a:r>
              <a:rPr lang="en-GB" dirty="0"/>
              <a:t>Case studies</a:t>
            </a:r>
          </a:p>
        </p:txBody>
      </p:sp>
      <p:sp>
        <p:nvSpPr>
          <p:cNvPr id="3" name="Content Placeholder 2">
            <a:extLst>
              <a:ext uri="{FF2B5EF4-FFF2-40B4-BE49-F238E27FC236}">
                <a16:creationId xmlns:a16="http://schemas.microsoft.com/office/drawing/2014/main" id="{C62DC555-EEC2-4A2E-8F43-A96D29F3387D}"/>
              </a:ext>
            </a:extLst>
          </p:cNvPr>
          <p:cNvSpPr>
            <a:spLocks noGrp="1"/>
          </p:cNvSpPr>
          <p:nvPr>
            <p:ph idx="1"/>
          </p:nvPr>
        </p:nvSpPr>
        <p:spPr>
          <a:xfrm>
            <a:off x="532263" y="1825625"/>
            <a:ext cx="11095630" cy="4351338"/>
          </a:xfrm>
        </p:spPr>
        <p:txBody>
          <a:bodyPr>
            <a:normAutofit/>
          </a:bodyPr>
          <a:lstStyle/>
          <a:p>
            <a:r>
              <a:rPr lang="en-GB" sz="2400" dirty="0"/>
              <a:t>Client presented at an outreach hub for help with applying for the energy rebate payment but other issues were identified at triage; Housing Benefit had been suspended for approx. 3 months, and she only had PIP for income.  </a:t>
            </a:r>
          </a:p>
          <a:p>
            <a:r>
              <a:rPr lang="en-GB" sz="2400" dirty="0"/>
              <a:t>Adviser supported client to contact GP for sick note info and submitted an ESS application due to her immediate financial need. £200 was awarded.  Adviser was also able to get Housing Benefit and Council Tax Support reinstated as well as establish an ESA claim for her going forward. </a:t>
            </a:r>
          </a:p>
          <a:p>
            <a:r>
              <a:rPr lang="en-GB" sz="2400" dirty="0"/>
              <a:t>Client referred across from ESS into Money Advice. Through joint working with WRS, we were able to identify missed severe disability premium of 30k. </a:t>
            </a:r>
          </a:p>
        </p:txBody>
      </p:sp>
    </p:spTree>
    <p:extLst>
      <p:ext uri="{BB962C8B-B14F-4D97-AF65-F5344CB8AC3E}">
        <p14:creationId xmlns:p14="http://schemas.microsoft.com/office/powerpoint/2010/main" val="4067600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FC55-098D-4FF2-AC42-633FFEF6FE8C}"/>
              </a:ext>
            </a:extLst>
          </p:cNvPr>
          <p:cNvSpPr>
            <a:spLocks noGrp="1"/>
          </p:cNvSpPr>
          <p:nvPr>
            <p:ph type="title"/>
          </p:nvPr>
        </p:nvSpPr>
        <p:spPr>
          <a:xfrm>
            <a:off x="1184366" y="365125"/>
            <a:ext cx="10169434" cy="1325563"/>
          </a:xfrm>
        </p:spPr>
        <p:txBody>
          <a:bodyPr>
            <a:normAutofit/>
          </a:bodyPr>
          <a:lstStyle/>
          <a:p>
            <a:r>
              <a:rPr lang="en-GB" sz="3600" b="1" dirty="0"/>
              <a:t>Final Reflections and Questions</a:t>
            </a:r>
            <a:endParaRPr lang="en-GB" sz="4800" b="1" dirty="0">
              <a:latin typeface="+mn-lt"/>
            </a:endParaRPr>
          </a:p>
        </p:txBody>
      </p:sp>
      <p:sp>
        <p:nvSpPr>
          <p:cNvPr id="3" name="Content Placeholder 2">
            <a:extLst>
              <a:ext uri="{FF2B5EF4-FFF2-40B4-BE49-F238E27FC236}">
                <a16:creationId xmlns:a16="http://schemas.microsoft.com/office/drawing/2014/main" id="{DD8C6C3D-9240-426B-92D5-75C708F3D8BE}"/>
              </a:ext>
            </a:extLst>
          </p:cNvPr>
          <p:cNvSpPr>
            <a:spLocks noGrp="1"/>
          </p:cNvSpPr>
          <p:nvPr>
            <p:ph idx="1"/>
          </p:nvPr>
        </p:nvSpPr>
        <p:spPr>
          <a:xfrm>
            <a:off x="1010194" y="1516517"/>
            <a:ext cx="10084526" cy="4351338"/>
          </a:xfrm>
        </p:spPr>
        <p:txBody>
          <a:bodyPr>
            <a:normAutofit/>
          </a:bodyPr>
          <a:lstStyle/>
          <a:p>
            <a:r>
              <a:rPr lang="en-GB" sz="2000" dirty="0"/>
              <a:t>Questions?</a:t>
            </a:r>
          </a:p>
          <a:p>
            <a:r>
              <a:rPr lang="en-US" sz="2000" dirty="0"/>
              <a:t>What are your experiences of local welfare assistance working together with the voluntary community sector? </a:t>
            </a:r>
            <a:endParaRPr lang="en-GB" sz="2000" dirty="0"/>
          </a:p>
          <a:p>
            <a:r>
              <a:rPr lang="en-GB" sz="2000" dirty="0"/>
              <a:t>Comms: How can we get better at talking about what we do and provide?</a:t>
            </a:r>
          </a:p>
          <a:p>
            <a:r>
              <a:rPr lang="en-GB" sz="2000" dirty="0"/>
              <a:t>What are the opportunities and/or challenges in your area to improving local welfare?</a:t>
            </a:r>
          </a:p>
          <a:p>
            <a:endParaRPr lang="en-GB" sz="2000" dirty="0"/>
          </a:p>
          <a:p>
            <a:r>
              <a:rPr lang="en-GB" sz="2000" dirty="0"/>
              <a:t>The importance of seeing health and income deprivation as interrelated issues. </a:t>
            </a:r>
          </a:p>
          <a:p>
            <a:pPr lvl="1"/>
            <a:r>
              <a:rPr lang="en-GB" sz="1800" dirty="0"/>
              <a:t>The health implications of not getting welfare and crisis support right are significant.</a:t>
            </a:r>
          </a:p>
          <a:p>
            <a:pPr lvl="1"/>
            <a:r>
              <a:rPr lang="en-GB" sz="1800" dirty="0"/>
              <a:t>Good welfare support was protective for mental health during the last recession – it can help stop health inequalities widening further.</a:t>
            </a:r>
          </a:p>
          <a:p>
            <a:pPr lvl="1"/>
            <a:r>
              <a:rPr lang="en-GB" sz="1800" dirty="0"/>
              <a:t>Working with residents on the root causes of hardship can narrow inequalities.</a:t>
            </a:r>
          </a:p>
          <a:p>
            <a:pPr lvl="1"/>
            <a:endParaRPr lang="en-GB" sz="2000" dirty="0"/>
          </a:p>
        </p:txBody>
      </p:sp>
    </p:spTree>
    <p:extLst>
      <p:ext uri="{BB962C8B-B14F-4D97-AF65-F5344CB8AC3E}">
        <p14:creationId xmlns:p14="http://schemas.microsoft.com/office/powerpoint/2010/main" val="56676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860-B86A-4BC7-9A1B-34083823F905}"/>
              </a:ext>
            </a:extLst>
          </p:cNvPr>
          <p:cNvSpPr>
            <a:spLocks noGrp="1"/>
          </p:cNvSpPr>
          <p:nvPr>
            <p:ph type="title"/>
          </p:nvPr>
        </p:nvSpPr>
        <p:spPr>
          <a:xfrm>
            <a:off x="1069206" y="365125"/>
            <a:ext cx="10515600" cy="1325563"/>
          </a:xfrm>
        </p:spPr>
        <p:txBody>
          <a:bodyPr>
            <a:normAutofit/>
          </a:bodyPr>
          <a:lstStyle/>
          <a:p>
            <a:r>
              <a:rPr lang="en-GB" sz="3600" b="1" dirty="0"/>
              <a:t>Further Reading</a:t>
            </a:r>
          </a:p>
        </p:txBody>
      </p:sp>
      <p:sp>
        <p:nvSpPr>
          <p:cNvPr id="3" name="Content Placeholder 2">
            <a:extLst>
              <a:ext uri="{FF2B5EF4-FFF2-40B4-BE49-F238E27FC236}">
                <a16:creationId xmlns:a16="http://schemas.microsoft.com/office/drawing/2014/main" id="{9C97A3D4-DB33-4887-B3F0-485D77E80BAF}"/>
              </a:ext>
            </a:extLst>
          </p:cNvPr>
          <p:cNvSpPr>
            <a:spLocks noGrp="1"/>
          </p:cNvSpPr>
          <p:nvPr>
            <p:ph idx="1"/>
          </p:nvPr>
        </p:nvSpPr>
        <p:spPr>
          <a:xfrm>
            <a:off x="1203960" y="1758248"/>
            <a:ext cx="9297202" cy="4351338"/>
          </a:xfrm>
        </p:spPr>
        <p:txBody>
          <a:bodyPr/>
          <a:lstStyle/>
          <a:p>
            <a:r>
              <a:rPr lang="en-GB" sz="2000" dirty="0">
                <a:hlinkClick r:id="rId2"/>
              </a:rPr>
              <a:t>GMPA – Strengthening the Role of Local Welfare Assistance </a:t>
            </a:r>
            <a:endParaRPr lang="en-GB" sz="2000" dirty="0"/>
          </a:p>
          <a:p>
            <a:r>
              <a:rPr lang="en-GB" sz="2000" dirty="0">
                <a:hlinkClick r:id="rId3"/>
              </a:rPr>
              <a:t>LGA - </a:t>
            </a:r>
            <a:r>
              <a:rPr lang="en-US" sz="2000" dirty="0">
                <a:hlinkClick r:id="rId3"/>
              </a:rPr>
              <a:t>Good practice guide: Delivering financial hardship support schemes</a:t>
            </a:r>
            <a:endParaRPr lang="en-GB" sz="2000" dirty="0"/>
          </a:p>
          <a:p>
            <a:r>
              <a:rPr lang="en-GB" sz="2000" dirty="0">
                <a:hlinkClick r:id="rId4"/>
              </a:rPr>
              <a:t>CPAG – Cash in Crisis</a:t>
            </a:r>
            <a:endParaRPr lang="en-GB" sz="2000" dirty="0"/>
          </a:p>
          <a:p>
            <a:r>
              <a:rPr lang="en-GB" sz="2000" dirty="0">
                <a:hlinkClick r:id="rId5"/>
              </a:rPr>
              <a:t>Children’s Society – Strengthening Local Welfare Assistance During Covid-19</a:t>
            </a:r>
            <a:endParaRPr lang="en-GB" sz="2000" dirty="0"/>
          </a:p>
          <a:p>
            <a:r>
              <a:rPr lang="en-GB" sz="2000" dirty="0"/>
              <a:t>Policy in Practice Report on LWAS in London – due imminently</a:t>
            </a:r>
            <a:endParaRPr lang="en-GB" dirty="0"/>
          </a:p>
        </p:txBody>
      </p:sp>
    </p:spTree>
    <p:extLst>
      <p:ext uri="{BB962C8B-B14F-4D97-AF65-F5344CB8AC3E}">
        <p14:creationId xmlns:p14="http://schemas.microsoft.com/office/powerpoint/2010/main" val="1009096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8F91CCC-89F7-4F13-9BCA-A92979613F60}"/>
              </a:ext>
            </a:extLst>
          </p:cNvPr>
          <p:cNvGraphicFramePr>
            <a:graphicFrameLocks noGrp="1"/>
          </p:cNvGraphicFramePr>
          <p:nvPr>
            <p:ph idx="1"/>
            <p:extLst>
              <p:ext uri="{D42A27DB-BD31-4B8C-83A1-F6EECF244321}">
                <p14:modId xmlns:p14="http://schemas.microsoft.com/office/powerpoint/2010/main" val="3980601741"/>
              </p:ext>
            </p:extLst>
          </p:nvPr>
        </p:nvGraphicFramePr>
        <p:xfrm>
          <a:off x="445169" y="1545384"/>
          <a:ext cx="11153273" cy="5033177"/>
        </p:xfrm>
        <a:graphic>
          <a:graphicData uri="http://schemas.openxmlformats.org/drawingml/2006/table">
            <a:tbl>
              <a:tblPr firstRow="1" firstCol="1" bandRow="1">
                <a:tableStyleId>{5C22544A-7EE6-4342-B048-85BDC9FD1C3A}</a:tableStyleId>
              </a:tblPr>
              <a:tblGrid>
                <a:gridCol w="339522">
                  <a:extLst>
                    <a:ext uri="{9D8B030D-6E8A-4147-A177-3AD203B41FA5}">
                      <a16:colId xmlns:a16="http://schemas.microsoft.com/office/drawing/2014/main" val="782566447"/>
                    </a:ext>
                  </a:extLst>
                </a:gridCol>
                <a:gridCol w="7729596">
                  <a:extLst>
                    <a:ext uri="{9D8B030D-6E8A-4147-A177-3AD203B41FA5}">
                      <a16:colId xmlns:a16="http://schemas.microsoft.com/office/drawing/2014/main" val="54586121"/>
                    </a:ext>
                  </a:extLst>
                </a:gridCol>
                <a:gridCol w="1016162">
                  <a:extLst>
                    <a:ext uri="{9D8B030D-6E8A-4147-A177-3AD203B41FA5}">
                      <a16:colId xmlns:a16="http://schemas.microsoft.com/office/drawing/2014/main" val="3386076096"/>
                    </a:ext>
                  </a:extLst>
                </a:gridCol>
                <a:gridCol w="2067993">
                  <a:extLst>
                    <a:ext uri="{9D8B030D-6E8A-4147-A177-3AD203B41FA5}">
                      <a16:colId xmlns:a16="http://schemas.microsoft.com/office/drawing/2014/main" val="1115141212"/>
                    </a:ext>
                  </a:extLst>
                </a:gridCol>
              </a:tblGrid>
              <a:tr h="198243">
                <a:tc gridSpan="2">
                  <a:txBody>
                    <a:bodyPr/>
                    <a:lstStyle/>
                    <a:p>
                      <a:pPr>
                        <a:lnSpc>
                          <a:spcPct val="107000"/>
                        </a:lnSpc>
                        <a:spcAft>
                          <a:spcPts val="0"/>
                        </a:spcAft>
                      </a:pPr>
                      <a:r>
                        <a:rPr lang="en-GB" sz="1200" dirty="0">
                          <a:effectLst/>
                        </a:rPr>
                        <a:t>Question/Area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hMerge="1">
                  <a:txBody>
                    <a:bodyPr/>
                    <a:lstStyle/>
                    <a:p>
                      <a:endParaRPr lang="en-GB"/>
                    </a:p>
                  </a:txBody>
                  <a:tcPr/>
                </a:tc>
                <a:tc>
                  <a:txBody>
                    <a:bodyPr/>
                    <a:lstStyle/>
                    <a:p>
                      <a:pPr>
                        <a:lnSpc>
                          <a:spcPct val="107000"/>
                        </a:lnSpc>
                        <a:spcAft>
                          <a:spcPts val="0"/>
                        </a:spcAft>
                      </a:pPr>
                      <a:r>
                        <a:rPr lang="en-GB" sz="1200" dirty="0">
                          <a:effectLst/>
                        </a:rPr>
                        <a:t>Answer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200" dirty="0">
                          <a:effectLst/>
                        </a:rPr>
                        <a:t>Notes/Actions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extLst>
                  <a:ext uri="{0D108BD9-81ED-4DB2-BD59-A6C34878D82A}">
                    <a16:rowId xmlns:a16="http://schemas.microsoft.com/office/drawing/2014/main" val="169032276"/>
                  </a:ext>
                </a:extLst>
              </a:tr>
              <a:tr h="347051">
                <a:tc>
                  <a:txBody>
                    <a:bodyPr/>
                    <a:lstStyle/>
                    <a:p>
                      <a:pPr>
                        <a:lnSpc>
                          <a:spcPct val="107000"/>
                        </a:lnSpc>
                        <a:spcAft>
                          <a:spcPts val="0"/>
                        </a:spcAft>
                      </a:pPr>
                      <a:r>
                        <a:rPr lang="en-GB" sz="10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dirty="0">
                          <a:effectLst/>
                        </a:rPr>
                        <a:t>Do you have a forum or group containing partners described in section 6C where LWAS can be discussed and is a regular agenda item?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793361987"/>
                  </a:ext>
                </a:extLst>
              </a:tr>
              <a:tr h="169562">
                <a:tc>
                  <a:txBody>
                    <a:bodyPr/>
                    <a:lstStyle/>
                    <a:p>
                      <a:pPr>
                        <a:lnSpc>
                          <a:spcPct val="107000"/>
                        </a:lnSpc>
                        <a:spcAft>
                          <a:spcPts val="0"/>
                        </a:spcAft>
                      </a:pPr>
                      <a:r>
                        <a:rPr lang="en-GB" sz="1000" dirty="0">
                          <a:effectLst/>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a:effectLst/>
                        </a:rPr>
                        <a:t>Is there a mechanism for capturing resident and LWAS users’ feedback to feed into this group/forum?</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673841842"/>
                  </a:ext>
                </a:extLst>
              </a:tr>
              <a:tr h="347051">
                <a:tc>
                  <a:txBody>
                    <a:bodyPr/>
                    <a:lstStyle/>
                    <a:p>
                      <a:pPr>
                        <a:lnSpc>
                          <a:spcPct val="107000"/>
                        </a:lnSpc>
                        <a:spcAft>
                          <a:spcPts val="0"/>
                        </a:spcAft>
                      </a:pPr>
                      <a:r>
                        <a:rPr lang="en-GB" sz="1000" dirty="0">
                          <a:effectLst/>
                        </a:rPr>
                        <a:t>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a:effectLst/>
                        </a:rPr>
                        <a:t>Have you reviewed where your LWAS sits within your local authority? Could there be efficiencies (as described in section 6A) by moving it to a different area?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1276641137"/>
                  </a:ext>
                </a:extLst>
              </a:tr>
              <a:tr h="347051">
                <a:tc>
                  <a:txBody>
                    <a:bodyPr/>
                    <a:lstStyle/>
                    <a:p>
                      <a:pPr>
                        <a:lnSpc>
                          <a:spcPct val="107000"/>
                        </a:lnSpc>
                        <a:spcAft>
                          <a:spcPts val="0"/>
                        </a:spcAft>
                      </a:pPr>
                      <a:r>
                        <a:rPr lang="en-GB" sz="1000" dirty="0">
                          <a:effectLst/>
                        </a:rPr>
                        <a:t>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dirty="0">
                          <a:effectLst/>
                        </a:rPr>
                        <a:t>To what extent is your LWAS support focused around the challenges and needs of residents? Can individuals receive wider advice/support as part of contacting the LWAS team?  See section 6B for details about a case worker approach.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1339048753"/>
                  </a:ext>
                </a:extLst>
              </a:tr>
              <a:tr h="169562">
                <a:tc>
                  <a:txBody>
                    <a:bodyPr/>
                    <a:lstStyle/>
                    <a:p>
                      <a:pPr>
                        <a:lnSpc>
                          <a:spcPct val="107000"/>
                        </a:lnSpc>
                        <a:spcAft>
                          <a:spcPts val="0"/>
                        </a:spcAft>
                      </a:pPr>
                      <a:r>
                        <a:rPr lang="en-GB" sz="1000">
                          <a:effectLst/>
                        </a:rPr>
                        <a:t>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a:effectLst/>
                        </a:rPr>
                        <a:t>Is LWAS advice and support offered in local neighbourhoods, close to those in most need?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1045295249"/>
                  </a:ext>
                </a:extLst>
              </a:tr>
              <a:tr h="347051">
                <a:tc>
                  <a:txBody>
                    <a:bodyPr/>
                    <a:lstStyle/>
                    <a:p>
                      <a:pPr>
                        <a:lnSpc>
                          <a:spcPct val="107000"/>
                        </a:lnSpc>
                        <a:spcAft>
                          <a:spcPts val="0"/>
                        </a:spcAft>
                      </a:pPr>
                      <a:r>
                        <a:rPr lang="en-GB" sz="1000">
                          <a:effectLst/>
                        </a:rPr>
                        <a:t>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a:effectLst/>
                        </a:rPr>
                        <a:t>Are your eligibility criteria for the LWAS flexible enough to ensure that residents in financial crisis can receive an element of support when appropriate?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2375827325"/>
                  </a:ext>
                </a:extLst>
              </a:tr>
              <a:tr h="347051">
                <a:tc>
                  <a:txBody>
                    <a:bodyPr/>
                    <a:lstStyle/>
                    <a:p>
                      <a:pPr>
                        <a:lnSpc>
                          <a:spcPct val="107000"/>
                        </a:lnSpc>
                        <a:spcAft>
                          <a:spcPts val="0"/>
                        </a:spcAft>
                      </a:pPr>
                      <a:r>
                        <a:rPr lang="en-GB" sz="1000" dirty="0">
                          <a:effectLst/>
                        </a:rPr>
                        <a:t>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a:effectLst/>
                        </a:rPr>
                        <a:t>Does your organisation adopt a flexible approach to offering cash to welfare applicants where appropriate to preserve choice, dignity and control?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2985603631"/>
                  </a:ext>
                </a:extLst>
              </a:tr>
              <a:tr h="347051">
                <a:tc>
                  <a:txBody>
                    <a:bodyPr/>
                    <a:lstStyle/>
                    <a:p>
                      <a:pPr>
                        <a:lnSpc>
                          <a:spcPct val="107000"/>
                        </a:lnSpc>
                        <a:spcAft>
                          <a:spcPts val="0"/>
                        </a:spcAft>
                      </a:pPr>
                      <a:r>
                        <a:rPr lang="en-GB" sz="1000" dirty="0">
                          <a:effectLst/>
                        </a:rPr>
                        <a:t>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dirty="0">
                          <a:effectLst/>
                        </a:rPr>
                        <a:t>Have you recently reviewed how your LWAS provides furniture in the region? Provision could be improved and efficiencies made by considering options outlined in section 6E/appendix 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1301638048"/>
                  </a:ext>
                </a:extLst>
              </a:tr>
              <a:tr h="169562">
                <a:tc>
                  <a:txBody>
                    <a:bodyPr/>
                    <a:lstStyle/>
                    <a:p>
                      <a:pPr>
                        <a:lnSpc>
                          <a:spcPct val="107000"/>
                        </a:lnSpc>
                        <a:spcAft>
                          <a:spcPts val="0"/>
                        </a:spcAft>
                      </a:pPr>
                      <a:r>
                        <a:rPr lang="en-GB" sz="1000" dirty="0">
                          <a:effectLst/>
                        </a:rPr>
                        <a:t>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a:effectLst/>
                        </a:rPr>
                        <a:t>Is your LWAS easy to apply for, requesting the minimum about of information necessary? See section 6H.</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2844262059"/>
                  </a:ext>
                </a:extLst>
              </a:tr>
              <a:tr h="169562">
                <a:tc>
                  <a:txBody>
                    <a:bodyPr/>
                    <a:lstStyle/>
                    <a:p>
                      <a:pPr>
                        <a:lnSpc>
                          <a:spcPct val="107000"/>
                        </a:lnSpc>
                        <a:spcAft>
                          <a:spcPts val="0"/>
                        </a:spcAft>
                      </a:pPr>
                      <a:r>
                        <a:rPr lang="en-GB" sz="1000" dirty="0">
                          <a:effectLst/>
                        </a:rPr>
                        <a:t>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a:effectLst/>
                        </a:rPr>
                        <a:t>Is your welfare application available in other languages relevant to your area?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1301553068"/>
                  </a:ext>
                </a:extLst>
              </a:tr>
              <a:tr h="169562">
                <a:tc>
                  <a:txBody>
                    <a:bodyPr/>
                    <a:lstStyle/>
                    <a:p>
                      <a:pPr>
                        <a:lnSpc>
                          <a:spcPct val="107000"/>
                        </a:lnSpc>
                        <a:spcAft>
                          <a:spcPts val="0"/>
                        </a:spcAft>
                      </a:pPr>
                      <a:r>
                        <a:rPr lang="en-GB" sz="1000">
                          <a:effectLst/>
                        </a:rPr>
                        <a:t>11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a:effectLst/>
                        </a:rPr>
                        <a:t>Is there a phone number advertised on the welfare application page for residents who may struggle to fill out the form?</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944116038"/>
                  </a:ext>
                </a:extLst>
              </a:tr>
              <a:tr h="347051">
                <a:tc>
                  <a:txBody>
                    <a:bodyPr/>
                    <a:lstStyle/>
                    <a:p>
                      <a:pPr>
                        <a:lnSpc>
                          <a:spcPct val="107000"/>
                        </a:lnSpc>
                        <a:spcAft>
                          <a:spcPts val="0"/>
                        </a:spcAft>
                      </a:pPr>
                      <a:r>
                        <a:rPr lang="en-GB" sz="1000" dirty="0">
                          <a:effectLst/>
                        </a:rPr>
                        <a:t>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a:effectLst/>
                        </a:rPr>
                        <a:t>Is your welfare support clearly and proactively communicated to partners and residents? Has the web content relating to LWAS, as well as other benefits including Council Tax Support and DHP been reviewed for clarity of communication?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1532273805"/>
                  </a:ext>
                </a:extLst>
              </a:tr>
              <a:tr h="347051">
                <a:tc>
                  <a:txBody>
                    <a:bodyPr/>
                    <a:lstStyle/>
                    <a:p>
                      <a:pPr>
                        <a:lnSpc>
                          <a:spcPct val="107000"/>
                        </a:lnSpc>
                        <a:spcAft>
                          <a:spcPts val="0"/>
                        </a:spcAft>
                      </a:pPr>
                      <a:r>
                        <a:rPr lang="en-GB" sz="1000" dirty="0">
                          <a:effectLst/>
                        </a:rPr>
                        <a:t>13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a:effectLst/>
                        </a:rPr>
                        <a:t>Can migrants or asylum seekers access council funded LWAS? If not, is there a clear plan of other services they can access to support them?</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1883994019"/>
                  </a:ext>
                </a:extLst>
              </a:tr>
              <a:tr h="169562">
                <a:tc>
                  <a:txBody>
                    <a:bodyPr/>
                    <a:lstStyle/>
                    <a:p>
                      <a:pPr>
                        <a:lnSpc>
                          <a:spcPct val="107000"/>
                        </a:lnSpc>
                        <a:spcAft>
                          <a:spcPts val="0"/>
                        </a:spcAft>
                      </a:pPr>
                      <a:r>
                        <a:rPr lang="en-GB" sz="1000" dirty="0">
                          <a:effectLst/>
                        </a:rPr>
                        <a:t>14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a:effectLst/>
                        </a:rPr>
                        <a:t>Has a multi-year commitment been made to funding the LWAS and is that funding protected going forwards?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2639491072"/>
                  </a:ext>
                </a:extLst>
              </a:tr>
              <a:tr h="524541">
                <a:tc>
                  <a:txBody>
                    <a:bodyPr/>
                    <a:lstStyle/>
                    <a:p>
                      <a:pPr>
                        <a:lnSpc>
                          <a:spcPct val="107000"/>
                        </a:lnSpc>
                        <a:spcAft>
                          <a:spcPts val="0"/>
                        </a:spcAft>
                      </a:pPr>
                      <a:r>
                        <a:rPr lang="en-GB" sz="1000" dirty="0">
                          <a:effectLst/>
                        </a:rPr>
                        <a:t>15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a:effectLst/>
                        </a:rPr>
                        <a:t>Do you measure outcomes relating to the LWAS as well as outputs? Are these metrics seen by key partners outlined in section 6C and do they feed into local authority governance around poverty reduction? Section 6I outlines metrics that could be reported 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2555593908"/>
                  </a:ext>
                </a:extLst>
              </a:tr>
              <a:tr h="169562">
                <a:tc>
                  <a:txBody>
                    <a:bodyPr/>
                    <a:lstStyle/>
                    <a:p>
                      <a:pPr>
                        <a:lnSpc>
                          <a:spcPct val="107000"/>
                        </a:lnSpc>
                        <a:spcAft>
                          <a:spcPts val="0"/>
                        </a:spcAft>
                      </a:pPr>
                      <a:r>
                        <a:rPr lang="en-GB" sz="1000" dirty="0">
                          <a:effectLst/>
                        </a:rPr>
                        <a:t>16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a:effectLst/>
                        </a:rPr>
                        <a:t>Are measures to prevent hardship regularly explored, to include those detailed in section 7.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645970870"/>
                  </a:ext>
                </a:extLst>
              </a:tr>
              <a:tr h="347051">
                <a:tc>
                  <a:txBody>
                    <a:bodyPr/>
                    <a:lstStyle/>
                    <a:p>
                      <a:pPr>
                        <a:lnSpc>
                          <a:spcPct val="107000"/>
                        </a:lnSpc>
                        <a:spcAft>
                          <a:spcPts val="0"/>
                        </a:spcAft>
                      </a:pPr>
                      <a:r>
                        <a:rPr lang="en-GB" sz="1000" dirty="0">
                          <a:effectLst/>
                        </a:rPr>
                        <a:t>17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solidFill>
                      <a:schemeClr val="tx1"/>
                    </a:solidFill>
                  </a:tcPr>
                </a:tc>
                <a:tc>
                  <a:txBody>
                    <a:bodyPr/>
                    <a:lstStyle/>
                    <a:p>
                      <a:pPr>
                        <a:lnSpc>
                          <a:spcPct val="107000"/>
                        </a:lnSpc>
                        <a:spcAft>
                          <a:spcPts val="0"/>
                        </a:spcAft>
                      </a:pPr>
                      <a:r>
                        <a:rPr lang="en-GB" sz="1000">
                          <a:effectLst/>
                        </a:rPr>
                        <a:t>Have discussions taken place with local credit union(s) about how their offer can be tailored to meet residents’ needs? See section 7C.</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tc>
                  <a:txBody>
                    <a:bodyPr/>
                    <a:lstStyle/>
                    <a:p>
                      <a:pPr>
                        <a:lnSpc>
                          <a:spcPct val="107000"/>
                        </a:lnSpc>
                        <a:spcAft>
                          <a:spcPts val="0"/>
                        </a:spcAft>
                      </a:pPr>
                      <a:r>
                        <a:rPr lang="en-GB" sz="10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43" marR="67943" marT="0" marB="0" anchor="ctr"/>
                </a:tc>
                <a:extLst>
                  <a:ext uri="{0D108BD9-81ED-4DB2-BD59-A6C34878D82A}">
                    <a16:rowId xmlns:a16="http://schemas.microsoft.com/office/drawing/2014/main" val="4229031335"/>
                  </a:ext>
                </a:extLst>
              </a:tr>
            </a:tbl>
          </a:graphicData>
        </a:graphic>
      </p:graphicFrame>
      <p:sp>
        <p:nvSpPr>
          <p:cNvPr id="5" name="Title 1">
            <a:extLst>
              <a:ext uri="{FF2B5EF4-FFF2-40B4-BE49-F238E27FC236}">
                <a16:creationId xmlns:a16="http://schemas.microsoft.com/office/drawing/2014/main" id="{C4FAB9C9-BA4A-457B-99AB-F0D2FDD08F53}"/>
              </a:ext>
            </a:extLst>
          </p:cNvPr>
          <p:cNvSpPr>
            <a:spLocks noGrp="1"/>
          </p:cNvSpPr>
          <p:nvPr>
            <p:ph type="title"/>
          </p:nvPr>
        </p:nvSpPr>
        <p:spPr>
          <a:xfrm>
            <a:off x="1218397" y="-88835"/>
            <a:ext cx="10515600" cy="1325563"/>
          </a:xfrm>
        </p:spPr>
        <p:txBody>
          <a:bodyPr>
            <a:normAutofit/>
          </a:bodyPr>
          <a:lstStyle/>
          <a:p>
            <a:r>
              <a:rPr lang="en-GB" sz="4000" b="1" dirty="0"/>
              <a:t>Appendix: Checklist from GMPA LWAS Research</a:t>
            </a:r>
          </a:p>
        </p:txBody>
      </p:sp>
      <p:sp>
        <p:nvSpPr>
          <p:cNvPr id="6" name="TextBox 5">
            <a:extLst>
              <a:ext uri="{FF2B5EF4-FFF2-40B4-BE49-F238E27FC236}">
                <a16:creationId xmlns:a16="http://schemas.microsoft.com/office/drawing/2014/main" id="{F2F27E51-AC1A-4E38-998B-165DB806440F}"/>
              </a:ext>
            </a:extLst>
          </p:cNvPr>
          <p:cNvSpPr txBox="1"/>
          <p:nvPr/>
        </p:nvSpPr>
        <p:spPr>
          <a:xfrm>
            <a:off x="321888" y="1137235"/>
            <a:ext cx="3919471" cy="369332"/>
          </a:xfrm>
          <a:prstGeom prst="rect">
            <a:avLst/>
          </a:prstGeom>
          <a:noFill/>
        </p:spPr>
        <p:txBody>
          <a:bodyPr wrap="none" rtlCol="0">
            <a:spAutoFit/>
          </a:bodyPr>
          <a:lstStyle/>
          <a:p>
            <a:r>
              <a:rPr lang="en-GB" dirty="0"/>
              <a:t>Short self-audit checklist for your LWAS:</a:t>
            </a:r>
          </a:p>
        </p:txBody>
      </p:sp>
    </p:spTree>
    <p:extLst>
      <p:ext uri="{BB962C8B-B14F-4D97-AF65-F5344CB8AC3E}">
        <p14:creationId xmlns:p14="http://schemas.microsoft.com/office/powerpoint/2010/main" val="314427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BDA408-8606-42F9-B515-27EF1E75FCE6}"/>
              </a:ext>
            </a:extLst>
          </p:cNvPr>
          <p:cNvPicPr>
            <a:picLocks noChangeAspect="1"/>
          </p:cNvPicPr>
          <p:nvPr/>
        </p:nvPicPr>
        <p:blipFill>
          <a:blip r:embed="rId2">
            <a:alphaModFix amt="43000"/>
          </a:blip>
          <a:stretch>
            <a:fillRect/>
          </a:stretch>
        </p:blipFill>
        <p:spPr>
          <a:xfrm>
            <a:off x="6453593" y="656368"/>
            <a:ext cx="4451830" cy="4835715"/>
          </a:xfrm>
          <a:prstGeom prst="rect">
            <a:avLst/>
          </a:prstGeom>
        </p:spPr>
      </p:pic>
      <p:sp>
        <p:nvSpPr>
          <p:cNvPr id="2" name="Title 1">
            <a:extLst>
              <a:ext uri="{FF2B5EF4-FFF2-40B4-BE49-F238E27FC236}">
                <a16:creationId xmlns:a16="http://schemas.microsoft.com/office/drawing/2014/main" id="{0E12735F-9FC3-466B-BFAC-6B089D800A77}"/>
              </a:ext>
            </a:extLst>
          </p:cNvPr>
          <p:cNvSpPr>
            <a:spLocks noGrp="1"/>
          </p:cNvSpPr>
          <p:nvPr>
            <p:ph type="title"/>
          </p:nvPr>
        </p:nvSpPr>
        <p:spPr>
          <a:xfrm>
            <a:off x="1186168" y="446012"/>
            <a:ext cx="10515600" cy="1325563"/>
          </a:xfrm>
        </p:spPr>
        <p:txBody>
          <a:bodyPr>
            <a:normAutofit/>
          </a:bodyPr>
          <a:lstStyle/>
          <a:p>
            <a:r>
              <a:rPr lang="en-GB" sz="3600" b="1" dirty="0"/>
              <a:t>Context</a:t>
            </a:r>
            <a:endParaRPr lang="en-GB" sz="4000" b="1" dirty="0"/>
          </a:p>
        </p:txBody>
      </p:sp>
      <p:sp>
        <p:nvSpPr>
          <p:cNvPr id="3" name="Content Placeholder 2">
            <a:extLst>
              <a:ext uri="{FF2B5EF4-FFF2-40B4-BE49-F238E27FC236}">
                <a16:creationId xmlns:a16="http://schemas.microsoft.com/office/drawing/2014/main" id="{BD47A574-A462-42D3-B6E5-65D36477039E}"/>
              </a:ext>
            </a:extLst>
          </p:cNvPr>
          <p:cNvSpPr>
            <a:spLocks noGrp="1"/>
          </p:cNvSpPr>
          <p:nvPr>
            <p:ph idx="1"/>
          </p:nvPr>
        </p:nvSpPr>
        <p:spPr>
          <a:xfrm>
            <a:off x="1186168" y="1629549"/>
            <a:ext cx="10515600" cy="4351338"/>
          </a:xfrm>
        </p:spPr>
        <p:txBody>
          <a:bodyPr>
            <a:normAutofit/>
          </a:bodyPr>
          <a:lstStyle/>
          <a:p>
            <a:pPr>
              <a:spcAft>
                <a:spcPts val="600"/>
              </a:spcAft>
            </a:pPr>
            <a:r>
              <a:rPr lang="en-GB" sz="2400" dirty="0"/>
              <a:t>What is local welfare ?</a:t>
            </a:r>
          </a:p>
          <a:p>
            <a:r>
              <a:rPr lang="en-GB" sz="2400" dirty="0"/>
              <a:t>Why it is important?</a:t>
            </a:r>
          </a:p>
          <a:p>
            <a:pPr lvl="1"/>
            <a:r>
              <a:rPr lang="en-GB" sz="2000" dirty="0"/>
              <a:t>The cost of not providing support</a:t>
            </a:r>
          </a:p>
          <a:p>
            <a:pPr lvl="1"/>
            <a:r>
              <a:rPr lang="en-GB" sz="2000" b="1" dirty="0"/>
              <a:t>Implications for health</a:t>
            </a:r>
          </a:p>
          <a:p>
            <a:pPr lvl="1">
              <a:spcAft>
                <a:spcPts val="600"/>
              </a:spcAft>
            </a:pPr>
            <a:r>
              <a:rPr lang="en-GB" sz="2000" dirty="0"/>
              <a:t>Poverty premium</a:t>
            </a:r>
          </a:p>
          <a:p>
            <a:pPr>
              <a:spcAft>
                <a:spcPts val="600"/>
              </a:spcAft>
            </a:pPr>
            <a:r>
              <a:rPr lang="en-GB" sz="2400" dirty="0"/>
              <a:t>Why focus on this now?</a:t>
            </a:r>
          </a:p>
          <a:p>
            <a:r>
              <a:rPr lang="en-GB" sz="2400" dirty="0"/>
              <a:t>Research aims and methodology</a:t>
            </a:r>
          </a:p>
        </p:txBody>
      </p:sp>
      <p:sp>
        <p:nvSpPr>
          <p:cNvPr id="4" name="Rectangle 3">
            <a:extLst>
              <a:ext uri="{FF2B5EF4-FFF2-40B4-BE49-F238E27FC236}">
                <a16:creationId xmlns:a16="http://schemas.microsoft.com/office/drawing/2014/main" id="{1A8C19AF-3206-4C04-B257-59F7F0F4CBBB}"/>
              </a:ext>
            </a:extLst>
          </p:cNvPr>
          <p:cNvSpPr/>
          <p:nvPr/>
        </p:nvSpPr>
        <p:spPr>
          <a:xfrm>
            <a:off x="903461" y="5076372"/>
            <a:ext cx="5633867" cy="773673"/>
          </a:xfrm>
          <a:prstGeom prst="rect">
            <a:avLst/>
          </a:prstGeom>
        </p:spPr>
        <p:txBody>
          <a:bodyPr wrap="square">
            <a:spAutoFit/>
          </a:bodyPr>
          <a:lstStyle/>
          <a:p>
            <a:pPr algn="ctr">
              <a:lnSpc>
                <a:spcPct val="107000"/>
              </a:lnSpc>
              <a:spcAft>
                <a:spcPts val="0"/>
              </a:spcAft>
            </a:pPr>
            <a:r>
              <a:rPr lang="en-GB" sz="1400" b="1" i="1" dirty="0">
                <a:solidFill>
                  <a:srgbClr val="000000"/>
                </a:solidFill>
                <a:latin typeface="GillSansMT-Italic"/>
                <a:ea typeface="Calibri" panose="020F0502020204030204" pitchFamily="34" charset="0"/>
                <a:cs typeface="GillSansMT-Italic"/>
              </a:rPr>
              <a:t>“I was having mental health problems, and if I hadn’t had this to fall back on I would have been, five days a week, sat in my flat with no electric or not being able to cook, and not really having anywhere to turn really”</a:t>
            </a:r>
            <a:endParaRPr lang="en-GB" sz="14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AF1593B-82F8-41D6-83E1-682DB4CCDBC3}"/>
              </a:ext>
            </a:extLst>
          </p:cNvPr>
          <p:cNvSpPr/>
          <p:nvPr/>
        </p:nvSpPr>
        <p:spPr>
          <a:xfrm>
            <a:off x="6778530" y="4508621"/>
            <a:ext cx="4252011" cy="543162"/>
          </a:xfrm>
          <a:prstGeom prst="rect">
            <a:avLst/>
          </a:prstGeom>
        </p:spPr>
        <p:txBody>
          <a:bodyPr wrap="square">
            <a:spAutoFit/>
          </a:bodyPr>
          <a:lstStyle/>
          <a:p>
            <a:pPr algn="ctr">
              <a:lnSpc>
                <a:spcPct val="107000"/>
              </a:lnSpc>
              <a:spcAft>
                <a:spcPts val="800"/>
              </a:spcAft>
            </a:pPr>
            <a:r>
              <a:rPr lang="en-GB" sz="1400" b="1" i="1" dirty="0">
                <a:solidFill>
                  <a:srgbClr val="000000"/>
                </a:solidFill>
                <a:latin typeface="GillSansMT-Italic"/>
                <a:ea typeface="Calibri" panose="020F0502020204030204" pitchFamily="34" charset="0"/>
                <a:cs typeface="GillSansMT-Italic"/>
              </a:rPr>
              <a:t>“…it was a lifeline, what a great word. I really don’t know what I would have done”</a:t>
            </a:r>
            <a:endParaRPr lang="en-GB" sz="14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8DBCA88-3510-4A84-A209-D6E7DF243B96}"/>
              </a:ext>
            </a:extLst>
          </p:cNvPr>
          <p:cNvSpPr/>
          <p:nvPr/>
        </p:nvSpPr>
        <p:spPr>
          <a:xfrm>
            <a:off x="6630568" y="2883765"/>
            <a:ext cx="4547937" cy="523220"/>
          </a:xfrm>
          <a:prstGeom prst="rect">
            <a:avLst/>
          </a:prstGeom>
        </p:spPr>
        <p:txBody>
          <a:bodyPr wrap="square">
            <a:spAutoFit/>
          </a:bodyPr>
          <a:lstStyle/>
          <a:p>
            <a:pPr algn="ctr"/>
            <a:r>
              <a:rPr lang="en-GB"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If LWAS didn’t exist more people would turn to high cost credit, illegal money lenders or crime instead.</a:t>
            </a:r>
            <a:endParaRPr lang="en-GB" sz="1400" i="1" dirty="0"/>
          </a:p>
        </p:txBody>
      </p:sp>
      <p:sp>
        <p:nvSpPr>
          <p:cNvPr id="7" name="Rectangle 6">
            <a:extLst>
              <a:ext uri="{FF2B5EF4-FFF2-40B4-BE49-F238E27FC236}">
                <a16:creationId xmlns:a16="http://schemas.microsoft.com/office/drawing/2014/main" id="{8A40C9BB-FA28-4C0D-A7B6-6507AB7C6B18}"/>
              </a:ext>
            </a:extLst>
          </p:cNvPr>
          <p:cNvSpPr/>
          <p:nvPr/>
        </p:nvSpPr>
        <p:spPr>
          <a:xfrm>
            <a:off x="6828303" y="890717"/>
            <a:ext cx="3830999" cy="738664"/>
          </a:xfrm>
          <a:prstGeom prst="rect">
            <a:avLst/>
          </a:prstGeom>
        </p:spPr>
        <p:txBody>
          <a:bodyPr wrap="square">
            <a:spAutoFit/>
          </a:bodyPr>
          <a:lstStyle/>
          <a:p>
            <a:pPr algn="ctr"/>
            <a:r>
              <a:rPr lang="en-GB"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“Everyone’s depressed as well because you’re just living to get through, to the last day, you’re not actually having fun or having a nice life at all”</a:t>
            </a:r>
            <a:endParaRPr lang="en-GB" sz="1400" i="1" dirty="0"/>
          </a:p>
        </p:txBody>
      </p:sp>
    </p:spTree>
    <p:extLst>
      <p:ext uri="{BB962C8B-B14F-4D97-AF65-F5344CB8AC3E}">
        <p14:creationId xmlns:p14="http://schemas.microsoft.com/office/powerpoint/2010/main" val="3550993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735F-9FC3-466B-BFAC-6B089D800A77}"/>
              </a:ext>
            </a:extLst>
          </p:cNvPr>
          <p:cNvSpPr>
            <a:spLocks noGrp="1"/>
          </p:cNvSpPr>
          <p:nvPr>
            <p:ph type="title"/>
          </p:nvPr>
        </p:nvSpPr>
        <p:spPr>
          <a:xfrm>
            <a:off x="1059581" y="413251"/>
            <a:ext cx="10515600" cy="1325563"/>
          </a:xfrm>
        </p:spPr>
        <p:txBody>
          <a:bodyPr>
            <a:normAutofit/>
          </a:bodyPr>
          <a:lstStyle/>
          <a:p>
            <a:r>
              <a:rPr lang="en-GB" sz="3200" b="1" dirty="0"/>
              <a:t>Findings – A Framework for Improvement</a:t>
            </a:r>
          </a:p>
        </p:txBody>
      </p:sp>
      <p:sp>
        <p:nvSpPr>
          <p:cNvPr id="3" name="Content Placeholder 2">
            <a:extLst>
              <a:ext uri="{FF2B5EF4-FFF2-40B4-BE49-F238E27FC236}">
                <a16:creationId xmlns:a16="http://schemas.microsoft.com/office/drawing/2014/main" id="{BD47A574-A462-42D3-B6E5-65D36477039E}"/>
              </a:ext>
            </a:extLst>
          </p:cNvPr>
          <p:cNvSpPr>
            <a:spLocks noGrp="1"/>
          </p:cNvSpPr>
          <p:nvPr>
            <p:ph idx="1"/>
          </p:nvPr>
        </p:nvSpPr>
        <p:spPr>
          <a:xfrm>
            <a:off x="1059581" y="1613869"/>
            <a:ext cx="9788091" cy="4305667"/>
          </a:xfrm>
        </p:spPr>
        <p:txBody>
          <a:bodyPr>
            <a:normAutofit fontScale="92500" lnSpcReduction="10000"/>
          </a:bodyPr>
          <a:lstStyle/>
          <a:p>
            <a:pPr marL="514350" lvl="0" indent="-514350">
              <a:buFont typeface="+mj-lt"/>
              <a:buAutoNum type="arabicPeriod"/>
            </a:pPr>
            <a:r>
              <a:rPr lang="en-GB" sz="2400" b="1" dirty="0"/>
              <a:t>Ownership</a:t>
            </a:r>
          </a:p>
          <a:p>
            <a:pPr lvl="1"/>
            <a:r>
              <a:rPr lang="en-GB" sz="2000" dirty="0"/>
              <a:t>Co-location of the scheme with other relevant services could improve efficiency and experience for residents.</a:t>
            </a:r>
          </a:p>
          <a:p>
            <a:pPr marL="514350" lvl="0" indent="-514350">
              <a:buFont typeface="+mj-lt"/>
              <a:buAutoNum type="arabicPeriod"/>
            </a:pPr>
            <a:r>
              <a:rPr lang="en-GB" sz="2400" b="1" dirty="0"/>
              <a:t>A Resident Focused Approach</a:t>
            </a:r>
            <a:endParaRPr lang="en-GB" sz="2400" dirty="0"/>
          </a:p>
          <a:p>
            <a:pPr lvl="1"/>
            <a:r>
              <a:rPr lang="en-GB" sz="2000" dirty="0"/>
              <a:t>Focusing on the needs of the resident and the root causes of their financial hardship. </a:t>
            </a:r>
          </a:p>
          <a:p>
            <a:pPr lvl="1"/>
            <a:r>
              <a:rPr lang="en-GB" sz="2000" dirty="0"/>
              <a:t>Providing wider support and where necessary linking in closely with other services. </a:t>
            </a:r>
          </a:p>
          <a:p>
            <a:pPr lvl="1"/>
            <a:r>
              <a:rPr lang="en-GB" sz="2000" dirty="0"/>
              <a:t>Less about administering grants and more about building relationships and offering support. </a:t>
            </a:r>
          </a:p>
          <a:p>
            <a:pPr marL="514350" lvl="0" indent="-514350">
              <a:buFont typeface="+mj-lt"/>
              <a:buAutoNum type="arabicPeriod"/>
            </a:pPr>
            <a:r>
              <a:rPr lang="en-GB" sz="2400" b="1" dirty="0"/>
              <a:t>Coordinating the Range of Support Available</a:t>
            </a:r>
          </a:p>
          <a:p>
            <a:pPr lvl="1"/>
            <a:r>
              <a:rPr lang="en-GB" sz="2000" dirty="0"/>
              <a:t>Local partners come together regularly to discuss and improve LWAS.</a:t>
            </a:r>
          </a:p>
          <a:p>
            <a:pPr lvl="1"/>
            <a:r>
              <a:rPr lang="en-GB" sz="2000" dirty="0"/>
              <a:t>Residents and LWAS users at the heart of this.</a:t>
            </a:r>
          </a:p>
          <a:p>
            <a:pPr lvl="1"/>
            <a:r>
              <a:rPr lang="en-GB" sz="2000" u="sng" dirty="0"/>
              <a:t>Drawing on the range of support that local partners provide. </a:t>
            </a:r>
          </a:p>
          <a:p>
            <a:pPr lvl="1"/>
            <a:r>
              <a:rPr lang="en-GB" sz="2000" dirty="0"/>
              <a:t>Working with, but not over relying on, third sector support. </a:t>
            </a:r>
          </a:p>
        </p:txBody>
      </p:sp>
    </p:spTree>
    <p:extLst>
      <p:ext uri="{BB962C8B-B14F-4D97-AF65-F5344CB8AC3E}">
        <p14:creationId xmlns:p14="http://schemas.microsoft.com/office/powerpoint/2010/main" val="268210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735F-9FC3-466B-BFAC-6B089D800A77}"/>
              </a:ext>
            </a:extLst>
          </p:cNvPr>
          <p:cNvSpPr>
            <a:spLocks noGrp="1"/>
          </p:cNvSpPr>
          <p:nvPr>
            <p:ph type="title"/>
          </p:nvPr>
        </p:nvSpPr>
        <p:spPr>
          <a:xfrm>
            <a:off x="1059582" y="500062"/>
            <a:ext cx="10515600" cy="1325563"/>
          </a:xfrm>
        </p:spPr>
        <p:txBody>
          <a:bodyPr>
            <a:normAutofit/>
          </a:bodyPr>
          <a:lstStyle/>
          <a:p>
            <a:r>
              <a:rPr lang="en-GB" sz="3200" b="1" dirty="0"/>
              <a:t>Findings – A Framework for Improvement</a:t>
            </a:r>
          </a:p>
        </p:txBody>
      </p:sp>
      <p:sp>
        <p:nvSpPr>
          <p:cNvPr id="3" name="Content Placeholder 2">
            <a:extLst>
              <a:ext uri="{FF2B5EF4-FFF2-40B4-BE49-F238E27FC236}">
                <a16:creationId xmlns:a16="http://schemas.microsoft.com/office/drawing/2014/main" id="{BD47A574-A462-42D3-B6E5-65D36477039E}"/>
              </a:ext>
            </a:extLst>
          </p:cNvPr>
          <p:cNvSpPr>
            <a:spLocks noGrp="1"/>
          </p:cNvSpPr>
          <p:nvPr>
            <p:ph idx="1"/>
          </p:nvPr>
        </p:nvSpPr>
        <p:spPr>
          <a:xfrm>
            <a:off x="1175085" y="1719747"/>
            <a:ext cx="6810676" cy="4351338"/>
          </a:xfrm>
        </p:spPr>
        <p:txBody>
          <a:bodyPr>
            <a:normAutofit/>
          </a:bodyPr>
          <a:lstStyle/>
          <a:p>
            <a:pPr marL="514350" lvl="0" indent="-514350">
              <a:buFont typeface="+mj-lt"/>
              <a:buAutoNum type="arabicPeriod" startAt="4"/>
            </a:pPr>
            <a:r>
              <a:rPr lang="en-GB" sz="2000" b="1" dirty="0"/>
              <a:t>Eligibility Criteria</a:t>
            </a:r>
          </a:p>
          <a:p>
            <a:pPr lvl="1"/>
            <a:r>
              <a:rPr lang="en-GB" sz="1800" dirty="0"/>
              <a:t>Increasing proportion of residents in short term and insecure employment can increase hardship and need for crisis support.</a:t>
            </a:r>
          </a:p>
          <a:p>
            <a:pPr lvl="1"/>
            <a:r>
              <a:rPr lang="en-GB" sz="1800" dirty="0"/>
              <a:t>Flexibility required to ensure those in need can access support quickly.</a:t>
            </a:r>
            <a:br>
              <a:rPr lang="en-GB" sz="1800" dirty="0"/>
            </a:br>
            <a:endParaRPr lang="en-GB" sz="1800" dirty="0"/>
          </a:p>
          <a:p>
            <a:pPr marL="514350" lvl="0" indent="-514350">
              <a:buFont typeface="+mj-lt"/>
              <a:buAutoNum type="arabicPeriod" startAt="5"/>
            </a:pPr>
            <a:r>
              <a:rPr lang="en-GB" sz="2000" b="1" dirty="0"/>
              <a:t>Items/Products Available</a:t>
            </a:r>
          </a:p>
          <a:p>
            <a:pPr lvl="1"/>
            <a:r>
              <a:rPr lang="en-GB" sz="1800" dirty="0"/>
              <a:t>‘Cash-first’ approach to improve dignity and maximise, choice and control.</a:t>
            </a:r>
          </a:p>
          <a:p>
            <a:pPr lvl="1"/>
            <a:r>
              <a:rPr lang="en-GB" sz="1800" dirty="0"/>
              <a:t>Flexible approach to furniture provision to improve access and efficient use of LWAS funds.</a:t>
            </a:r>
          </a:p>
          <a:p>
            <a:pPr lvl="1"/>
            <a:r>
              <a:rPr lang="en-GB" sz="1800" dirty="0"/>
              <a:t>Carpet and fuel voucher availability and the link to fuel poverty, poverty premium and health.</a:t>
            </a:r>
          </a:p>
        </p:txBody>
      </p:sp>
      <p:pic>
        <p:nvPicPr>
          <p:cNvPr id="4" name="Picture 3">
            <a:extLst>
              <a:ext uri="{FF2B5EF4-FFF2-40B4-BE49-F238E27FC236}">
                <a16:creationId xmlns:a16="http://schemas.microsoft.com/office/drawing/2014/main" id="{22770146-9E86-4F2A-B65D-3C1B24AD3A36}"/>
              </a:ext>
            </a:extLst>
          </p:cNvPr>
          <p:cNvPicPr>
            <a:picLocks noChangeAspect="1"/>
          </p:cNvPicPr>
          <p:nvPr/>
        </p:nvPicPr>
        <p:blipFill>
          <a:blip r:embed="rId2"/>
          <a:stretch>
            <a:fillRect/>
          </a:stretch>
        </p:blipFill>
        <p:spPr>
          <a:xfrm>
            <a:off x="8296986" y="1719747"/>
            <a:ext cx="2393769" cy="2600186"/>
          </a:xfrm>
          <a:prstGeom prst="rect">
            <a:avLst/>
          </a:prstGeom>
        </p:spPr>
      </p:pic>
      <p:sp>
        <p:nvSpPr>
          <p:cNvPr id="5" name="Rectangle 4">
            <a:extLst>
              <a:ext uri="{FF2B5EF4-FFF2-40B4-BE49-F238E27FC236}">
                <a16:creationId xmlns:a16="http://schemas.microsoft.com/office/drawing/2014/main" id="{0C2093B5-517C-4E00-B772-46C3553D6897}"/>
              </a:ext>
            </a:extLst>
          </p:cNvPr>
          <p:cNvSpPr/>
          <p:nvPr/>
        </p:nvSpPr>
        <p:spPr>
          <a:xfrm>
            <a:off x="937151" y="6339568"/>
            <a:ext cx="10515600" cy="375552"/>
          </a:xfrm>
          <a:prstGeom prst="rect">
            <a:avLst/>
          </a:prstGeom>
        </p:spPr>
        <p:txBody>
          <a:bodyPr wrap="square">
            <a:spAutoFit/>
          </a:bodyPr>
          <a:lstStyle/>
          <a:p>
            <a:pPr algn="ctr">
              <a:lnSpc>
                <a:spcPct val="107000"/>
              </a:lnSpc>
              <a:spcAft>
                <a:spcPts val="0"/>
              </a:spcAft>
            </a:pPr>
            <a:r>
              <a:rPr lang="en-GB" b="1" i="1" dirty="0">
                <a:solidFill>
                  <a:srgbClr val="000000"/>
                </a:solidFill>
                <a:latin typeface="GillSansMT-Italic"/>
                <a:ea typeface="Calibri" panose="020F0502020204030204" pitchFamily="34" charset="0"/>
                <a:cs typeface="GillSansMT-Italic"/>
              </a:rPr>
              <a:t>“It (LWAS) helps you get back on your feet, and helps you walk forward after you’ve got on your feet”</a:t>
            </a:r>
            <a:endParaRPr lang="en-GB"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838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735F-9FC3-466B-BFAC-6B089D800A77}"/>
              </a:ext>
            </a:extLst>
          </p:cNvPr>
          <p:cNvSpPr>
            <a:spLocks noGrp="1"/>
          </p:cNvSpPr>
          <p:nvPr>
            <p:ph type="title"/>
          </p:nvPr>
        </p:nvSpPr>
        <p:spPr>
          <a:xfrm>
            <a:off x="1136584" y="461846"/>
            <a:ext cx="10515600" cy="1325563"/>
          </a:xfrm>
        </p:spPr>
        <p:txBody>
          <a:bodyPr>
            <a:normAutofit/>
          </a:bodyPr>
          <a:lstStyle/>
          <a:p>
            <a:r>
              <a:rPr lang="en-GB" sz="3200" b="1" dirty="0"/>
              <a:t>Findings – A Framework for Improvement</a:t>
            </a:r>
          </a:p>
        </p:txBody>
      </p:sp>
      <p:sp>
        <p:nvSpPr>
          <p:cNvPr id="3" name="Content Placeholder 2">
            <a:extLst>
              <a:ext uri="{FF2B5EF4-FFF2-40B4-BE49-F238E27FC236}">
                <a16:creationId xmlns:a16="http://schemas.microsoft.com/office/drawing/2014/main" id="{BD47A574-A462-42D3-B6E5-65D36477039E}"/>
              </a:ext>
            </a:extLst>
          </p:cNvPr>
          <p:cNvSpPr>
            <a:spLocks noGrp="1"/>
          </p:cNvSpPr>
          <p:nvPr>
            <p:ph idx="1"/>
          </p:nvPr>
        </p:nvSpPr>
        <p:spPr>
          <a:xfrm>
            <a:off x="1011455" y="1710122"/>
            <a:ext cx="10515600" cy="4351338"/>
          </a:xfrm>
        </p:spPr>
        <p:txBody>
          <a:bodyPr>
            <a:normAutofit lnSpcReduction="10000"/>
          </a:bodyPr>
          <a:lstStyle/>
          <a:p>
            <a:pPr marL="514350" lvl="0" indent="-514350">
              <a:buFont typeface="+mj-lt"/>
              <a:buAutoNum type="arabicPeriod" startAt="6"/>
            </a:pPr>
            <a:r>
              <a:rPr lang="en-GB" sz="2000" b="1" dirty="0"/>
              <a:t>Resourcing </a:t>
            </a:r>
            <a:r>
              <a:rPr lang="en-GB" sz="2000" dirty="0"/>
              <a:t> </a:t>
            </a:r>
          </a:p>
          <a:p>
            <a:pPr lvl="1"/>
            <a:r>
              <a:rPr lang="en-GB" sz="1800" dirty="0"/>
              <a:t>Postcode lottery</a:t>
            </a:r>
          </a:p>
          <a:p>
            <a:pPr lvl="1"/>
            <a:r>
              <a:rPr lang="en-GB" sz="1800" dirty="0"/>
              <a:t>Protect current budget and increase funding where possible</a:t>
            </a:r>
          </a:p>
          <a:p>
            <a:pPr lvl="1"/>
            <a:r>
              <a:rPr lang="en-GB" sz="1800" dirty="0"/>
              <a:t>Realise efficiencies identified in the report to improve reach</a:t>
            </a:r>
          </a:p>
          <a:p>
            <a:pPr marL="514350" lvl="0" indent="-514350">
              <a:buFont typeface="+mj-lt"/>
              <a:buAutoNum type="arabicPeriod" startAt="6"/>
            </a:pPr>
            <a:r>
              <a:rPr lang="en-GB" sz="2000" b="1" dirty="0"/>
              <a:t>Communication of Support</a:t>
            </a:r>
            <a:r>
              <a:rPr lang="en-GB" sz="2000" dirty="0"/>
              <a:t> </a:t>
            </a:r>
          </a:p>
          <a:p>
            <a:pPr lvl="1"/>
            <a:r>
              <a:rPr lang="en-GB" sz="1800" dirty="0"/>
              <a:t>Marketing</a:t>
            </a:r>
          </a:p>
          <a:p>
            <a:pPr lvl="1"/>
            <a:r>
              <a:rPr lang="en-GB" sz="1800" dirty="0"/>
              <a:t>Language(s) used</a:t>
            </a:r>
          </a:p>
          <a:p>
            <a:pPr lvl="1"/>
            <a:r>
              <a:rPr lang="en-GB" sz="1800" dirty="0"/>
              <a:t>Clarity</a:t>
            </a:r>
          </a:p>
          <a:p>
            <a:pPr marL="514350" lvl="0" indent="-514350">
              <a:buFont typeface="+mj-lt"/>
              <a:buAutoNum type="arabicPeriod" startAt="6"/>
            </a:pPr>
            <a:r>
              <a:rPr lang="en-GB" sz="2000" b="1" dirty="0"/>
              <a:t>Application Process</a:t>
            </a:r>
            <a:r>
              <a:rPr lang="en-GB" sz="2000" dirty="0"/>
              <a:t> </a:t>
            </a:r>
          </a:p>
          <a:p>
            <a:pPr lvl="1"/>
            <a:r>
              <a:rPr lang="en-GB" sz="1800" dirty="0"/>
              <a:t>Accessibility – EIA process?</a:t>
            </a:r>
          </a:p>
          <a:p>
            <a:pPr lvl="1"/>
            <a:r>
              <a:rPr lang="en-GB" sz="1800" dirty="0"/>
              <a:t>Simplicity</a:t>
            </a:r>
          </a:p>
          <a:p>
            <a:pPr marL="514350" indent="-514350">
              <a:buFont typeface="+mj-lt"/>
              <a:buAutoNum type="arabicPeriod" startAt="6"/>
            </a:pPr>
            <a:r>
              <a:rPr lang="en-GB" sz="2000" b="1" dirty="0"/>
              <a:t>Measuring Success</a:t>
            </a:r>
            <a:r>
              <a:rPr lang="en-GB" sz="2000" dirty="0"/>
              <a:t> </a:t>
            </a:r>
          </a:p>
          <a:p>
            <a:pPr lvl="1"/>
            <a:r>
              <a:rPr lang="en-GB" sz="1800" dirty="0"/>
              <a:t>Using data to drive improvements</a:t>
            </a:r>
          </a:p>
        </p:txBody>
      </p:sp>
      <p:sp>
        <p:nvSpPr>
          <p:cNvPr id="4" name="Rectangle 3">
            <a:extLst>
              <a:ext uri="{FF2B5EF4-FFF2-40B4-BE49-F238E27FC236}">
                <a16:creationId xmlns:a16="http://schemas.microsoft.com/office/drawing/2014/main" id="{ABB6CABD-032F-4B5C-8FE5-89B7F6388E45}"/>
              </a:ext>
            </a:extLst>
          </p:cNvPr>
          <p:cNvSpPr/>
          <p:nvPr/>
        </p:nvSpPr>
        <p:spPr>
          <a:xfrm>
            <a:off x="5259978" y="4080588"/>
            <a:ext cx="5420512" cy="1234697"/>
          </a:xfrm>
          <a:prstGeom prst="rect">
            <a:avLst/>
          </a:prstGeom>
        </p:spPr>
        <p:txBody>
          <a:bodyPr wrap="square">
            <a:spAutoFit/>
          </a:bodyPr>
          <a:lstStyle/>
          <a:p>
            <a:pPr algn="ctr">
              <a:lnSpc>
                <a:spcPct val="107000"/>
              </a:lnSpc>
              <a:spcAft>
                <a:spcPts val="0"/>
              </a:spcAft>
            </a:pPr>
            <a:r>
              <a:rPr lang="en-GB" sz="1400" i="1" dirty="0">
                <a:solidFill>
                  <a:srgbClr val="000000"/>
                </a:solidFill>
                <a:latin typeface="GillSansMT-Italic"/>
                <a:ea typeface="Calibri" panose="020F0502020204030204" pitchFamily="34" charset="0"/>
                <a:cs typeface="GillSansMT-Italic"/>
              </a:rPr>
              <a:t>It (LWAS) was very important, because moving into my flat I didn’t have anything, they helped me get a bed because I only had a mattress… and to get a cooker…before I got a cooker I was living off  sandwiches…so it was better and then my money could stretch a bit further”</a:t>
            </a:r>
            <a:endParaRPr lang="en-GB" sz="1400" i="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14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27B7374-0299-45FF-94BF-9E0BCCB30E3D}"/>
              </a:ext>
            </a:extLst>
          </p:cNvPr>
          <p:cNvSpPr/>
          <p:nvPr/>
        </p:nvSpPr>
        <p:spPr>
          <a:xfrm>
            <a:off x="7595478" y="1619058"/>
            <a:ext cx="3383280" cy="773673"/>
          </a:xfrm>
          <a:prstGeom prst="rect">
            <a:avLst/>
          </a:prstGeom>
        </p:spPr>
        <p:txBody>
          <a:bodyPr wrap="square">
            <a:spAutoFit/>
          </a:bodyPr>
          <a:lstStyle/>
          <a:p>
            <a:pPr algn="ctr">
              <a:lnSpc>
                <a:spcPct val="107000"/>
              </a:lnSpc>
              <a:spcAft>
                <a:spcPts val="0"/>
              </a:spcAft>
            </a:pPr>
            <a:r>
              <a:rPr lang="en-GB" sz="1400" i="1" dirty="0">
                <a:solidFill>
                  <a:srgbClr val="000000"/>
                </a:solidFill>
                <a:latin typeface="GillSansMT-Italic"/>
                <a:ea typeface="Calibri" panose="020F0502020204030204" pitchFamily="34" charset="0"/>
                <a:cs typeface="GillSansMT-Italic"/>
              </a:rPr>
              <a:t>“It was pretty important that we got the bed because like I said I was seven months pregnant and we were sleeping on sofas”</a:t>
            </a:r>
            <a:endParaRPr lang="en-GB" sz="14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842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ctrTitle"/>
          </p:nvPr>
        </p:nvSpPr>
        <p:spPr>
          <a:xfrm>
            <a:off x="504543" y="4051655"/>
            <a:ext cx="6336704" cy="1470025"/>
          </a:xfrm>
        </p:spPr>
        <p:txBody>
          <a:bodyPr>
            <a:normAutofit/>
          </a:bodyPr>
          <a:lstStyle/>
          <a:p>
            <a:pPr algn="l"/>
            <a:r>
              <a:rPr lang="en-GB" sz="4000" b="1" dirty="0">
                <a:solidFill>
                  <a:schemeClr val="bg1"/>
                </a:solidFill>
              </a:rPr>
              <a:t>Derbyshire Discretionary Fund </a:t>
            </a:r>
          </a:p>
        </p:txBody>
      </p:sp>
      <p:sp>
        <p:nvSpPr>
          <p:cNvPr id="3" name="Subtitle 2"/>
          <p:cNvSpPr>
            <a:spLocks noGrp="1"/>
          </p:cNvSpPr>
          <p:nvPr>
            <p:ph type="subTitle" idx="1"/>
          </p:nvPr>
        </p:nvSpPr>
        <p:spPr>
          <a:xfrm>
            <a:off x="617839" y="5521680"/>
            <a:ext cx="3934496" cy="1046268"/>
          </a:xfrm>
        </p:spPr>
        <p:txBody>
          <a:bodyPr>
            <a:normAutofit fontScale="92500" lnSpcReduction="10000"/>
          </a:bodyPr>
          <a:lstStyle/>
          <a:p>
            <a:pPr algn="l"/>
            <a:r>
              <a:rPr lang="en-GB" dirty="0">
                <a:solidFill>
                  <a:schemeClr val="bg1"/>
                </a:solidFill>
              </a:rPr>
              <a:t>Vicky Powers</a:t>
            </a:r>
          </a:p>
          <a:p>
            <a:pPr algn="l"/>
            <a:r>
              <a:rPr lang="en-GB" dirty="0">
                <a:solidFill>
                  <a:schemeClr val="bg1"/>
                </a:solidFill>
              </a:rPr>
              <a:t>Public Health Practitioner &amp; NIHR Research Fellow </a:t>
            </a:r>
          </a:p>
        </p:txBody>
      </p:sp>
    </p:spTree>
    <p:extLst>
      <p:ext uri="{BB962C8B-B14F-4D97-AF65-F5344CB8AC3E}">
        <p14:creationId xmlns:p14="http://schemas.microsoft.com/office/powerpoint/2010/main" val="261589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00A6D9-2328-46C8-8215-87FC6F735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 y="0"/>
            <a:ext cx="12190095" cy="6858000"/>
          </a:xfrm>
          <a:prstGeom prst="rect">
            <a:avLst/>
          </a:prstGeom>
        </p:spPr>
      </p:pic>
      <p:sp>
        <p:nvSpPr>
          <p:cNvPr id="2" name="Title 1"/>
          <p:cNvSpPr>
            <a:spLocks noGrp="1"/>
          </p:cNvSpPr>
          <p:nvPr>
            <p:ph type="title"/>
          </p:nvPr>
        </p:nvSpPr>
        <p:spPr>
          <a:xfrm>
            <a:off x="609600" y="274638"/>
            <a:ext cx="6830549" cy="1143000"/>
          </a:xfrm>
        </p:spPr>
        <p:txBody>
          <a:bodyPr anchor="ctr">
            <a:normAutofit/>
          </a:bodyPr>
          <a:lstStyle/>
          <a:p>
            <a:r>
              <a:rPr lang="en-GB" sz="3500" b="1" dirty="0">
                <a:solidFill>
                  <a:srgbClr val="800080"/>
                </a:solidFill>
                <a:latin typeface="Arial" panose="020B0604020202020204" pitchFamily="34" charset="0"/>
                <a:cs typeface="Arial" panose="020B0604020202020204" pitchFamily="34" charset="0"/>
              </a:rPr>
              <a:t>a bit about Derbyshire….</a:t>
            </a:r>
          </a:p>
        </p:txBody>
      </p:sp>
      <p:sp>
        <p:nvSpPr>
          <p:cNvPr id="3" name="Content Placeholder 2"/>
          <p:cNvSpPr>
            <a:spLocks noGrp="1"/>
          </p:cNvSpPr>
          <p:nvPr>
            <p:ph sz="half" idx="1"/>
          </p:nvPr>
        </p:nvSpPr>
        <p:spPr>
          <a:xfrm>
            <a:off x="609600" y="1600201"/>
            <a:ext cx="5743074" cy="3845024"/>
          </a:xfrm>
        </p:spPr>
        <p:txBody>
          <a:bodyPr>
            <a:normAutofit/>
          </a:bodyPr>
          <a:lstStyle/>
          <a:p>
            <a:pPr>
              <a:lnSpc>
                <a:spcPct val="90000"/>
              </a:lnSpc>
            </a:pPr>
            <a:r>
              <a:rPr lang="en-GB" sz="2200" dirty="0">
                <a:solidFill>
                  <a:srgbClr val="800080"/>
                </a:solidFill>
              </a:rPr>
              <a:t>population 796,000</a:t>
            </a:r>
          </a:p>
          <a:p>
            <a:pPr>
              <a:lnSpc>
                <a:spcPct val="90000"/>
              </a:lnSpc>
            </a:pPr>
            <a:r>
              <a:rPr lang="en-GB" sz="2200" dirty="0">
                <a:solidFill>
                  <a:srgbClr val="800080"/>
                </a:solidFill>
              </a:rPr>
              <a:t>Approx. 1000 </a:t>
            </a:r>
            <a:r>
              <a:rPr lang="en-GB" sz="2200" dirty="0" err="1">
                <a:solidFill>
                  <a:srgbClr val="800080"/>
                </a:solidFill>
              </a:rPr>
              <a:t>sq</a:t>
            </a:r>
            <a:r>
              <a:rPr lang="en-GB" sz="2200" dirty="0">
                <a:solidFill>
                  <a:srgbClr val="800080"/>
                </a:solidFill>
              </a:rPr>
              <a:t> miles</a:t>
            </a:r>
          </a:p>
          <a:p>
            <a:pPr>
              <a:lnSpc>
                <a:spcPct val="90000"/>
              </a:lnSpc>
            </a:pPr>
            <a:r>
              <a:rPr lang="en-GB" sz="2200" dirty="0">
                <a:solidFill>
                  <a:srgbClr val="800080"/>
                </a:solidFill>
              </a:rPr>
              <a:t>The majority of residents live in towns and villages - 27% of population live in ‘rural’ areas</a:t>
            </a:r>
          </a:p>
          <a:p>
            <a:pPr>
              <a:lnSpc>
                <a:spcPct val="90000"/>
              </a:lnSpc>
            </a:pPr>
            <a:r>
              <a:rPr lang="en-GB" sz="2200" dirty="0">
                <a:solidFill>
                  <a:srgbClr val="800080"/>
                </a:solidFill>
              </a:rPr>
              <a:t>Issues of rural poverty and deprived ex-mining towns</a:t>
            </a:r>
          </a:p>
          <a:p>
            <a:pPr>
              <a:lnSpc>
                <a:spcPct val="90000"/>
              </a:lnSpc>
            </a:pPr>
            <a:r>
              <a:rPr lang="en-GB" sz="2200" dirty="0">
                <a:solidFill>
                  <a:srgbClr val="800080"/>
                </a:solidFill>
              </a:rPr>
              <a:t>No central location – Local Welfare Assistance Scheme had to work in this context</a:t>
            </a:r>
          </a:p>
          <a:p>
            <a:pPr>
              <a:lnSpc>
                <a:spcPct val="90000"/>
              </a:lnSpc>
            </a:pPr>
            <a:endParaRPr lang="en-GB" sz="2200" dirty="0"/>
          </a:p>
        </p:txBody>
      </p:sp>
      <p:pic>
        <p:nvPicPr>
          <p:cNvPr id="4" name="Picture 3" descr="Map&#10;&#10;Description automatically generated">
            <a:extLst>
              <a:ext uri="{FF2B5EF4-FFF2-40B4-BE49-F238E27FC236}">
                <a16:creationId xmlns:a16="http://schemas.microsoft.com/office/drawing/2014/main" id="{0997CBDE-0067-4EBB-81B1-65C4F87F1176}"/>
              </a:ext>
            </a:extLst>
          </p:cNvPr>
          <p:cNvPicPr>
            <a:picLocks noChangeAspect="1"/>
          </p:cNvPicPr>
          <p:nvPr/>
        </p:nvPicPr>
        <p:blipFill>
          <a:blip r:embed="rId4"/>
          <a:stretch>
            <a:fillRect/>
          </a:stretch>
        </p:blipFill>
        <p:spPr>
          <a:xfrm>
            <a:off x="7140514" y="1600201"/>
            <a:ext cx="3498971" cy="3845024"/>
          </a:xfrm>
          <a:prstGeom prst="rect">
            <a:avLst/>
          </a:prstGeom>
          <a:noFill/>
        </p:spPr>
      </p:pic>
    </p:spTree>
    <p:extLst>
      <p:ext uri="{BB962C8B-B14F-4D97-AF65-F5344CB8AC3E}">
        <p14:creationId xmlns:p14="http://schemas.microsoft.com/office/powerpoint/2010/main" val="45740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723A0A-3A1E-4BD4-AD60-E7215FDE8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 y="0"/>
            <a:ext cx="12190095" cy="6858000"/>
          </a:xfrm>
          <a:prstGeom prst="rect">
            <a:avLst/>
          </a:prstGeom>
        </p:spPr>
      </p:pic>
      <p:sp>
        <p:nvSpPr>
          <p:cNvPr id="2" name="Title 1"/>
          <p:cNvSpPr>
            <a:spLocks noGrp="1"/>
          </p:cNvSpPr>
          <p:nvPr>
            <p:ph type="title"/>
          </p:nvPr>
        </p:nvSpPr>
        <p:spPr/>
        <p:txBody>
          <a:bodyPr>
            <a:normAutofit/>
          </a:bodyPr>
          <a:lstStyle/>
          <a:p>
            <a:r>
              <a:rPr lang="en-GB" sz="2800" b="1" dirty="0">
                <a:solidFill>
                  <a:srgbClr val="800080"/>
                </a:solidFill>
                <a:latin typeface="+mn-lt"/>
                <a:ea typeface="+mn-ea"/>
                <a:cs typeface="+mn-cs"/>
              </a:rPr>
              <a:t>Derbyshire Discretionary Fund (DDF)</a:t>
            </a:r>
          </a:p>
        </p:txBody>
      </p:sp>
      <p:sp>
        <p:nvSpPr>
          <p:cNvPr id="3" name="Content Placeholder 2"/>
          <p:cNvSpPr>
            <a:spLocks noGrp="1"/>
          </p:cNvSpPr>
          <p:nvPr>
            <p:ph idx="1"/>
          </p:nvPr>
        </p:nvSpPr>
        <p:spPr>
          <a:xfrm>
            <a:off x="609600" y="1607127"/>
            <a:ext cx="10852727" cy="4304146"/>
          </a:xfrm>
        </p:spPr>
        <p:txBody>
          <a:bodyPr>
            <a:normAutofit/>
          </a:bodyPr>
          <a:lstStyle/>
          <a:p>
            <a:r>
              <a:rPr lang="en-US" sz="2200" dirty="0">
                <a:solidFill>
                  <a:srgbClr val="800080"/>
                </a:solidFill>
              </a:rPr>
              <a:t>Grant budget £1.3 million per year since 2013</a:t>
            </a:r>
          </a:p>
          <a:p>
            <a:r>
              <a:rPr lang="en-US" sz="2200" dirty="0">
                <a:solidFill>
                  <a:srgbClr val="800080"/>
                </a:solidFill>
              </a:rPr>
              <a:t>DDF part of Adult Social Care and Health Directorate</a:t>
            </a:r>
          </a:p>
          <a:p>
            <a:r>
              <a:rPr lang="en-US" sz="2200" dirty="0">
                <a:solidFill>
                  <a:srgbClr val="800080"/>
                </a:solidFill>
              </a:rPr>
              <a:t>From July 2019 moved into Public Health dept– Financial Inclusion Team alongside Welfare Rights Service </a:t>
            </a:r>
          </a:p>
          <a:p>
            <a:r>
              <a:rPr lang="en-US" sz="2200" dirty="0">
                <a:solidFill>
                  <a:srgbClr val="800080"/>
                </a:solidFill>
              </a:rPr>
              <a:t>Two types of application</a:t>
            </a:r>
          </a:p>
          <a:p>
            <a:pPr lvl="1"/>
            <a:r>
              <a:rPr lang="en-US" sz="2200" dirty="0">
                <a:solidFill>
                  <a:srgbClr val="800080"/>
                </a:solidFill>
              </a:rPr>
              <a:t>Emergency Cash Payment</a:t>
            </a:r>
          </a:p>
          <a:p>
            <a:pPr lvl="1"/>
            <a:r>
              <a:rPr lang="en-US" sz="2200" dirty="0">
                <a:solidFill>
                  <a:srgbClr val="800080"/>
                </a:solidFill>
              </a:rPr>
              <a:t>Exceptional Pressure Grant</a:t>
            </a:r>
          </a:p>
          <a:p>
            <a:r>
              <a:rPr lang="en-US" sz="2200" dirty="0">
                <a:solidFill>
                  <a:srgbClr val="800080"/>
                </a:solidFill>
              </a:rPr>
              <a:t>Roughly aligned to previous provision by DWP</a:t>
            </a:r>
          </a:p>
          <a:p>
            <a:pPr marL="0" indent="0">
              <a:buNone/>
            </a:pPr>
            <a:endParaRPr lang="en-US" sz="3000" dirty="0">
              <a:cs typeface="Arial"/>
            </a:endParaRPr>
          </a:p>
          <a:p>
            <a:pPr marL="0" indent="0">
              <a:buNone/>
            </a:pPr>
            <a:endParaRPr lang="en-GB" dirty="0"/>
          </a:p>
        </p:txBody>
      </p:sp>
    </p:spTree>
    <p:extLst>
      <p:ext uri="{BB962C8B-B14F-4D97-AF65-F5344CB8AC3E}">
        <p14:creationId xmlns:p14="http://schemas.microsoft.com/office/powerpoint/2010/main" val="3594101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RBG">
  <a:themeElements>
    <a:clrScheme name="RBG Theme">
      <a:dk1>
        <a:srgbClr val="AA172C"/>
      </a:dk1>
      <a:lt1>
        <a:srgbClr val="FFFFFF"/>
      </a:lt1>
      <a:dk2>
        <a:srgbClr val="313E47"/>
      </a:dk2>
      <a:lt2>
        <a:srgbClr val="E4E8EE"/>
      </a:lt2>
      <a:accent1>
        <a:srgbClr val="AA172C"/>
      </a:accent1>
      <a:accent2>
        <a:srgbClr val="E90029"/>
      </a:accent2>
      <a:accent3>
        <a:srgbClr val="7B858C"/>
      </a:accent3>
      <a:accent4>
        <a:srgbClr val="C1C5C8"/>
      </a:accent4>
      <a:accent5>
        <a:srgbClr val="EBA900"/>
      </a:accent5>
      <a:accent6>
        <a:srgbClr val="70AD47"/>
      </a:accent6>
      <a:hlink>
        <a:srgbClr val="00A0DF"/>
      </a:hlink>
      <a:folHlink>
        <a:srgbClr val="7D57C5"/>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RBG" id="{4F3DEB1C-2A1B-4EF2-8A9F-440C6FAEF481}" vid="{21002374-F2E0-4326-A534-5346BFA04D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1FB70624CDDD47B1721683FEB72D2E" ma:contentTypeVersion="14" ma:contentTypeDescription="Create a new document." ma:contentTypeScope="" ma:versionID="714c68e162b799e90f94c91666a715a2">
  <xsd:schema xmlns:xsd="http://www.w3.org/2001/XMLSchema" xmlns:xs="http://www.w3.org/2001/XMLSchema" xmlns:p="http://schemas.microsoft.com/office/2006/metadata/properties" xmlns:ns2="137e34e7-1e2f-4604-8e8a-a0279fc7d154" xmlns:ns3="cfea85b3-2098-4fa4-87eb-3e6395985b77" targetNamespace="http://schemas.microsoft.com/office/2006/metadata/properties" ma:root="true" ma:fieldsID="d41c7e4da55241ca6b2154f3260f6d30" ns2:_="" ns3:_="">
    <xsd:import namespace="137e34e7-1e2f-4604-8e8a-a0279fc7d154"/>
    <xsd:import namespace="cfea85b3-2098-4fa4-87eb-3e6395985b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e34e7-1e2f-4604-8e8a-a0279fc7d1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51a55f9-1ac4-40d9-b353-9d78fca136f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ea85b3-2098-4fa4-87eb-3e6395985b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3231341-4e77-42af-8e2c-df141e7e59b0}" ma:internalName="TaxCatchAll" ma:showField="CatchAllData" ma:web="cfea85b3-2098-4fa4-87eb-3e6395985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7e34e7-1e2f-4604-8e8a-a0279fc7d154">
      <Terms xmlns="http://schemas.microsoft.com/office/infopath/2007/PartnerControls"/>
    </lcf76f155ced4ddcb4097134ff3c332f>
    <TaxCatchAll xmlns="cfea85b3-2098-4fa4-87eb-3e6395985b77" xsi:nil="true"/>
  </documentManagement>
</p:properties>
</file>

<file path=customXml/itemProps1.xml><?xml version="1.0" encoding="utf-8"?>
<ds:datastoreItem xmlns:ds="http://schemas.openxmlformats.org/officeDocument/2006/customXml" ds:itemID="{F92E87DD-634F-4435-9E94-4B8C1D7613FF}"/>
</file>

<file path=customXml/itemProps2.xml><?xml version="1.0" encoding="utf-8"?>
<ds:datastoreItem xmlns:ds="http://schemas.openxmlformats.org/officeDocument/2006/customXml" ds:itemID="{84F466AF-0DEA-4022-867C-3B7751235828}"/>
</file>

<file path=customXml/itemProps3.xml><?xml version="1.0" encoding="utf-8"?>
<ds:datastoreItem xmlns:ds="http://schemas.openxmlformats.org/officeDocument/2006/customXml" ds:itemID="{2D9C1AFF-294E-4EFA-9095-F1B65477E550}"/>
</file>

<file path=docProps/app.xml><?xml version="1.0" encoding="utf-8"?>
<Properties xmlns="http://schemas.openxmlformats.org/officeDocument/2006/extended-properties" xmlns:vt="http://schemas.openxmlformats.org/officeDocument/2006/docPropsVTypes">
  <Template>Theme1 RBG</Template>
  <TotalTime>0</TotalTime>
  <Words>3001</Words>
  <Application>Microsoft Office PowerPoint</Application>
  <PresentationFormat>Widescreen</PresentationFormat>
  <Paragraphs>310</Paragraphs>
  <Slides>28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Calibri Light</vt:lpstr>
      <vt:lpstr>Gill Sans MT</vt:lpstr>
      <vt:lpstr>GillSansMT-Italic</vt:lpstr>
      <vt:lpstr>HelveticaNeue-Light</vt:lpstr>
      <vt:lpstr>Times</vt:lpstr>
      <vt:lpstr>Office Theme</vt:lpstr>
      <vt:lpstr>Theme1 RBG</vt:lpstr>
      <vt:lpstr>GM Cost of Living Conference  Maximising the Impact of Local Welfare Provision</vt:lpstr>
      <vt:lpstr>Aims</vt:lpstr>
      <vt:lpstr>Context</vt:lpstr>
      <vt:lpstr>Findings – A Framework for Improvement</vt:lpstr>
      <vt:lpstr>Findings – A Framework for Improvement</vt:lpstr>
      <vt:lpstr>Findings – A Framework for Improvement</vt:lpstr>
      <vt:lpstr>Derbyshire Discretionary Fund </vt:lpstr>
      <vt:lpstr>a bit about Derbyshire….</vt:lpstr>
      <vt:lpstr>Derbyshire Discretionary Fund (DDF)</vt:lpstr>
      <vt:lpstr>Emergency Cash Payments</vt:lpstr>
      <vt:lpstr>Hardship Fund</vt:lpstr>
      <vt:lpstr>Household Support Fund</vt:lpstr>
      <vt:lpstr>DDF support from March 2020</vt:lpstr>
      <vt:lpstr>ECP applicants</vt:lpstr>
      <vt:lpstr>ECP – reasons for applying</vt:lpstr>
      <vt:lpstr>Repeat awards</vt:lpstr>
      <vt:lpstr>Applicant feedback </vt:lpstr>
      <vt:lpstr>Maximising impact of Local Welfare Assistance schemes</vt:lpstr>
      <vt:lpstr>Advice &amp; Benefits</vt:lpstr>
      <vt:lpstr>Emergency Support Scheme (ESS)</vt:lpstr>
      <vt:lpstr>ESS stats</vt:lpstr>
      <vt:lpstr>Household Support Grant</vt:lpstr>
      <vt:lpstr>Our approach to supporting clients</vt:lpstr>
      <vt:lpstr>Case studies</vt:lpstr>
      <vt:lpstr>Case studies</vt:lpstr>
      <vt:lpstr>Final Reflections and Questions</vt:lpstr>
      <vt:lpstr>Further Reading</vt:lpstr>
      <vt:lpstr>Appendix: Checklist from GMPA LWAS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Responding to Crisis; Strengthening the Role of Local Welfare Assistance</dc:title>
  <dc:creator>Simon Watts</dc:creator>
  <cp:lastModifiedBy>Graham Whitham</cp:lastModifiedBy>
  <cp:revision>25</cp:revision>
  <dcterms:created xsi:type="dcterms:W3CDTF">2020-11-20T12:03:14Z</dcterms:created>
  <dcterms:modified xsi:type="dcterms:W3CDTF">2022-10-19T22:06:54Z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0x0101002C1FB70624CDDD47B1721683FEB72D2E</vt:lpwstr>
  </property>
</Properties>
</file>